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258" r:id="rId23"/>
    <p:sldId id="259" r:id="rId24"/>
    <p:sldId id="260" r:id="rId25"/>
    <p:sldId id="340" r:id="rId26"/>
    <p:sldId id="334" r:id="rId27"/>
    <p:sldId id="335" r:id="rId28"/>
    <p:sldId id="341" r:id="rId29"/>
    <p:sldId id="342" r:id="rId30"/>
    <p:sldId id="343" r:id="rId31"/>
    <p:sldId id="344" r:id="rId32"/>
    <p:sldId id="345" r:id="rId33"/>
    <p:sldId id="346" r:id="rId34"/>
    <p:sldId id="347" r:id="rId35"/>
    <p:sldId id="348" r:id="rId36"/>
    <p:sldId id="349" r:id="rId37"/>
    <p:sldId id="336" r:id="rId38"/>
    <p:sldId id="337" r:id="rId39"/>
    <p:sldId id="338"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8" r:id="rId70"/>
    <p:sldId id="299" r:id="rId71"/>
    <p:sldId id="300" r:id="rId72"/>
    <p:sldId id="292" r:id="rId73"/>
    <p:sldId id="294" r:id="rId74"/>
    <p:sldId id="295" r:id="rId75"/>
    <p:sldId id="297" r:id="rId76"/>
    <p:sldId id="302" r:id="rId77"/>
    <p:sldId id="303" r:id="rId78"/>
    <p:sldId id="301" r:id="rId79"/>
    <p:sldId id="304" r:id="rId80"/>
    <p:sldId id="305" r:id="rId81"/>
    <p:sldId id="306" r:id="rId82"/>
    <p:sldId id="307" r:id="rId83"/>
    <p:sldId id="308" r:id="rId84"/>
    <p:sldId id="309" r:id="rId85"/>
    <p:sldId id="310" r:id="rId86"/>
    <p:sldId id="311" r:id="rId87"/>
    <p:sldId id="312" r:id="rId88"/>
    <p:sldId id="31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3" d="100"/>
          <a:sy n="73" d="100"/>
        </p:scale>
        <p:origin x="-600" y="1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180807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61195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2464444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165163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3016883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158840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79914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1329413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45544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328845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B9D63-21C5-476B-984A-F715933948AC}"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224266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B9D63-21C5-476B-984A-F715933948AC}" type="datetimeFigureOut">
              <a:rPr lang="en-US" smtClean="0"/>
              <a:pPr/>
              <a:t>11/28/2022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F723D7-6BB0-4D48-8B46-90FA1DA63138}" type="slidenum">
              <a:rPr lang="en-US" smtClean="0"/>
              <a:pPr/>
              <a:t>‹#›</a:t>
            </a:fld>
            <a:endParaRPr lang="en-US"/>
          </a:p>
        </p:txBody>
      </p:sp>
    </p:spTree>
    <p:extLst>
      <p:ext uri="{BB962C8B-B14F-4D97-AF65-F5344CB8AC3E}">
        <p14:creationId xmlns:p14="http://schemas.microsoft.com/office/powerpoint/2010/main" xmlns="" val="791386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numpy.org/doc/stable/reference/generated/numpy.ndarray.shape.html" TargetMode="External"/><Relationship Id="rId2" Type="http://schemas.openxmlformats.org/officeDocument/2006/relationships/hyperlink" Target="https://numpy.org/doc/stable/reference/generated/numpy.ndarray.html" TargetMode="External"/><Relationship Id="rId1" Type="http://schemas.openxmlformats.org/officeDocument/2006/relationships/slideLayout" Target="../slideLayouts/slideLayout2.xml"/><Relationship Id="rId5" Type="http://schemas.openxmlformats.org/officeDocument/2006/relationships/hyperlink" Target="https://numpy.org/doc/stable/reference/arrays.dtypes.html" TargetMode="External"/><Relationship Id="rId4" Type="http://schemas.openxmlformats.org/officeDocument/2006/relationships/hyperlink" Target="https://docs.python.org/3/library/stdtyp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numpy.org/doc/stable/reference/arrays.indexing.html" TargetMode="External"/><Relationship Id="rId2" Type="http://schemas.openxmlformats.org/officeDocument/2006/relationships/hyperlink" Target="https://numpy.org/doc/stable/reference/generated/numpy.ndarray.html" TargetMode="External"/><Relationship Id="rId1" Type="http://schemas.openxmlformats.org/officeDocument/2006/relationships/slideLayout" Target="../slideLayouts/slideLayout2.xml"/><Relationship Id="rId5" Type="http://schemas.openxmlformats.org/officeDocument/2006/relationships/hyperlink" Target="https://numpy.org/doc/stable/reference/arrays.interface.html" TargetMode="External"/><Relationship Id="rId4" Type="http://schemas.openxmlformats.org/officeDocument/2006/relationships/hyperlink" Target="https://docs.python.org/3/library/stdtypes.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q.opengenus.org/tag/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numpy.org/doc/stable/reference/arrays.indexing.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numpy.org/doc/stable/reference/generated/numpy.ndarray.html" TargetMode="External"/><Relationship Id="rId2" Type="http://schemas.openxmlformats.org/officeDocument/2006/relationships/hyperlink" Target="https://numpy.org/doc/stable/reference/routines.array-creatio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386" t="21715" r="34952" b="24652"/>
          <a:stretch/>
        </p:blipFill>
        <p:spPr>
          <a:xfrm>
            <a:off x="970908" y="1037230"/>
            <a:ext cx="9604192" cy="5022376"/>
          </a:xfrm>
          <a:prstGeom prst="rect">
            <a:avLst/>
          </a:prstGeom>
        </p:spPr>
      </p:pic>
    </p:spTree>
    <p:extLst>
      <p:ext uri="{BB962C8B-B14F-4D97-AF65-F5344CB8AC3E}">
        <p14:creationId xmlns:p14="http://schemas.microsoft.com/office/powerpoint/2010/main" xmlns="" val="1665169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a:t>
            </a:r>
            <a:r>
              <a:rPr lang="en-IN" dirty="0" err="1" smtClean="0"/>
              <a:t>Dataype</a:t>
            </a:r>
            <a:r>
              <a:rPr lang="en-IN" dirty="0" smtClean="0"/>
              <a:t> Object</a:t>
            </a:r>
            <a:br>
              <a:rPr lang="en-IN" dirty="0" smtClean="0"/>
            </a:br>
            <a:endParaRPr lang="en-IN" dirty="0"/>
          </a:p>
        </p:txBody>
      </p:sp>
      <p:sp>
        <p:nvSpPr>
          <p:cNvPr id="3" name="Content Placeholder 2"/>
          <p:cNvSpPr>
            <a:spLocks noGrp="1"/>
          </p:cNvSpPr>
          <p:nvPr>
            <p:ph idx="1"/>
          </p:nvPr>
        </p:nvSpPr>
        <p:spPr>
          <a:xfrm>
            <a:off x="838200" y="1125415"/>
            <a:ext cx="10515600" cy="5051548"/>
          </a:xfrm>
        </p:spPr>
        <p:txBody>
          <a:bodyPr>
            <a:normAutofit fontScale="92500" lnSpcReduction="10000"/>
          </a:bodyPr>
          <a:lstStyle/>
          <a:p>
            <a:pPr fontAlgn="base"/>
            <a:r>
              <a:rPr lang="en-IN" dirty="0" smtClean="0"/>
              <a:t>The arrays in </a:t>
            </a:r>
            <a:r>
              <a:rPr lang="en-IN" dirty="0" err="1" smtClean="0"/>
              <a:t>Numpy</a:t>
            </a:r>
            <a:r>
              <a:rPr lang="en-IN" dirty="0" smtClean="0"/>
              <a:t> are homogenous in nature. </a:t>
            </a:r>
          </a:p>
          <a:p>
            <a:pPr fontAlgn="base"/>
            <a:r>
              <a:rPr lang="en-IN" dirty="0" smtClean="0"/>
              <a:t>The elements of the array have the same data type. </a:t>
            </a:r>
          </a:p>
          <a:p>
            <a:pPr fontAlgn="base"/>
            <a:r>
              <a:rPr lang="en-IN" dirty="0" smtClean="0"/>
              <a:t>The data type of the elements is given by the </a:t>
            </a:r>
            <a:r>
              <a:rPr lang="en-IN" dirty="0" err="1" smtClean="0"/>
              <a:t>dtype</a:t>
            </a:r>
            <a:r>
              <a:rPr lang="en-IN" dirty="0" smtClean="0"/>
              <a:t> object. </a:t>
            </a:r>
          </a:p>
          <a:p>
            <a:pPr fontAlgn="base"/>
            <a:r>
              <a:rPr lang="en-IN" dirty="0" smtClean="0"/>
              <a:t>It is an object comprising of a combination of all the fundamental data types. It has the following syntax.</a:t>
            </a:r>
          </a:p>
          <a:p>
            <a:pPr fontAlgn="base"/>
            <a:r>
              <a:rPr lang="en-IN" b="1" dirty="0" smtClean="0"/>
              <a:t>            </a:t>
            </a:r>
            <a:r>
              <a:rPr lang="en-IN" b="1" dirty="0" err="1" smtClean="0"/>
              <a:t>numpy.dtype</a:t>
            </a:r>
            <a:r>
              <a:rPr lang="en-IN" b="1" dirty="0" smtClean="0"/>
              <a:t>(</a:t>
            </a:r>
            <a:r>
              <a:rPr lang="en-IN" b="1" dirty="0" err="1" smtClean="0"/>
              <a:t>obj</a:t>
            </a:r>
            <a:r>
              <a:rPr lang="en-IN" b="1" dirty="0" smtClean="0"/>
              <a:t>, align=False, copy=False)</a:t>
            </a:r>
          </a:p>
          <a:p>
            <a:pPr fontAlgn="base"/>
            <a:r>
              <a:rPr lang="en-IN" dirty="0" smtClean="0"/>
              <a:t>Parameters</a:t>
            </a:r>
          </a:p>
          <a:p>
            <a:pPr lvl="1" fontAlgn="base"/>
            <a:r>
              <a:rPr lang="en-IN" dirty="0" smtClean="0"/>
              <a:t> </a:t>
            </a:r>
            <a:r>
              <a:rPr lang="en-IN" b="1" dirty="0" err="1" smtClean="0"/>
              <a:t>obj</a:t>
            </a:r>
            <a:r>
              <a:rPr lang="en-IN" dirty="0" smtClean="0"/>
              <a:t/>
            </a:r>
            <a:br>
              <a:rPr lang="en-IN" dirty="0" smtClean="0"/>
            </a:br>
            <a:r>
              <a:rPr lang="en-IN" dirty="0" smtClean="0"/>
              <a:t>Data that has to be converted to a data-type object.</a:t>
            </a:r>
          </a:p>
          <a:p>
            <a:pPr lvl="1" fontAlgn="base"/>
            <a:r>
              <a:rPr lang="en-IN" dirty="0" smtClean="0"/>
              <a:t> </a:t>
            </a:r>
            <a:r>
              <a:rPr lang="en-IN" b="1" dirty="0" smtClean="0"/>
              <a:t>align </a:t>
            </a:r>
            <a:r>
              <a:rPr lang="en-IN" b="1" dirty="0" err="1" smtClean="0"/>
              <a:t>bool</a:t>
            </a:r>
            <a:r>
              <a:rPr lang="en-IN" b="1" dirty="0" smtClean="0"/>
              <a:t>, optional</a:t>
            </a:r>
            <a:r>
              <a:rPr lang="en-IN" dirty="0" smtClean="0"/>
              <a:t/>
            </a:r>
            <a:br>
              <a:rPr lang="en-IN" dirty="0" smtClean="0"/>
            </a:br>
            <a:r>
              <a:rPr lang="en-IN" dirty="0" smtClean="0"/>
              <a:t>It is true if we have string or dictionary input.</a:t>
            </a:r>
          </a:p>
          <a:p>
            <a:pPr lvl="1" fontAlgn="base"/>
            <a:r>
              <a:rPr lang="en-IN" dirty="0" smtClean="0"/>
              <a:t> </a:t>
            </a:r>
            <a:r>
              <a:rPr lang="en-IN" b="1" dirty="0" smtClean="0"/>
              <a:t>copy </a:t>
            </a:r>
            <a:r>
              <a:rPr lang="en-IN" b="1" dirty="0" err="1" smtClean="0"/>
              <a:t>bool</a:t>
            </a:r>
            <a:r>
              <a:rPr lang="en-IN" b="1" dirty="0" smtClean="0"/>
              <a:t>, optional</a:t>
            </a:r>
            <a:r>
              <a:rPr lang="en-IN" dirty="0" smtClean="0"/>
              <a:t/>
            </a:r>
            <a:br>
              <a:rPr lang="en-IN" dirty="0" smtClean="0"/>
            </a:br>
            <a:r>
              <a:rPr lang="en-IN" dirty="0" smtClean="0"/>
              <a:t>We set this is we want to make a new copy of the data-type object.</a:t>
            </a:r>
          </a:p>
          <a:p>
            <a:pPr fontAlgn="base"/>
            <a:endParaRPr lang="en-IN" dirty="0" smtClean="0"/>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3004"/>
          </a:xfrm>
        </p:spPr>
        <p:txBody>
          <a:bodyPr>
            <a:normAutofit fontScale="90000"/>
          </a:bodyPr>
          <a:lstStyle/>
          <a:p>
            <a:r>
              <a:rPr lang="en-IN" dirty="0" smtClean="0"/>
              <a:t>Ex:</a:t>
            </a:r>
            <a:endParaRPr lang="en-IN" dirty="0"/>
          </a:p>
        </p:txBody>
      </p:sp>
      <p:sp>
        <p:nvSpPr>
          <p:cNvPr id="3" name="Content Placeholder 2"/>
          <p:cNvSpPr>
            <a:spLocks noGrp="1"/>
          </p:cNvSpPr>
          <p:nvPr>
            <p:ph idx="1"/>
          </p:nvPr>
        </p:nvSpPr>
        <p:spPr>
          <a:xfrm>
            <a:off x="838200" y="900332"/>
            <a:ext cx="10515600" cy="5276631"/>
          </a:xfrm>
        </p:spPr>
        <p:txBody>
          <a:bodyPr>
            <a:normAutofit fontScale="85000" lnSpcReduction="20000"/>
          </a:bodyPr>
          <a:lstStyle/>
          <a:p>
            <a:pPr fontAlgn="base"/>
            <a:endParaRPr lang="en-IN" dirty="0" smtClean="0"/>
          </a:p>
          <a:p>
            <a:pPr fontAlgn="base"/>
            <a:r>
              <a:rPr lang="en-IN" b="1" dirty="0" err="1" smtClean="0"/>
              <a:t>np.dtype</a:t>
            </a:r>
            <a:r>
              <a:rPr lang="en-IN" b="1" dirty="0" smtClean="0"/>
              <a:t>(np.int16)     o/p:</a:t>
            </a:r>
          </a:p>
          <a:p>
            <a:pPr fontAlgn="base"/>
            <a:r>
              <a:rPr lang="en-IN" b="1" dirty="0" smtClean="0">
                <a:solidFill>
                  <a:srgbClr val="FF0000"/>
                </a:solidFill>
              </a:rPr>
              <a:t>Checking the Data Type of an array</a:t>
            </a:r>
          </a:p>
          <a:p>
            <a:pPr fontAlgn="base"/>
            <a:r>
              <a:rPr lang="en-IN" dirty="0" smtClean="0"/>
              <a:t>The </a:t>
            </a:r>
            <a:r>
              <a:rPr lang="en-IN" dirty="0" err="1" smtClean="0"/>
              <a:t>dtype</a:t>
            </a:r>
            <a:r>
              <a:rPr lang="en-IN" dirty="0" smtClean="0"/>
              <a:t> property is useful to return the data type of the array object</a:t>
            </a:r>
          </a:p>
          <a:p>
            <a:pPr fontAlgn="base"/>
            <a:r>
              <a:rPr lang="en-IN" b="1" dirty="0" err="1" smtClean="0"/>
              <a:t>arr</a:t>
            </a:r>
            <a:r>
              <a:rPr lang="en-IN" b="1" dirty="0" smtClean="0"/>
              <a:t> = </a:t>
            </a:r>
            <a:r>
              <a:rPr lang="en-IN" b="1" dirty="0" err="1" smtClean="0"/>
              <a:t>np.array</a:t>
            </a:r>
            <a:r>
              <a:rPr lang="en-IN" b="1" dirty="0" smtClean="0"/>
              <a:t>([1, 2, 3, 4])</a:t>
            </a:r>
          </a:p>
          <a:p>
            <a:pPr fontAlgn="base"/>
            <a:r>
              <a:rPr lang="en-IN" b="1" dirty="0" smtClean="0"/>
              <a:t>print(</a:t>
            </a:r>
            <a:r>
              <a:rPr lang="en-IN" b="1" dirty="0" err="1" smtClean="0"/>
              <a:t>arr.dtype</a:t>
            </a:r>
            <a:r>
              <a:rPr lang="en-IN" b="1" dirty="0" smtClean="0"/>
              <a:t>)			o/p:</a:t>
            </a:r>
          </a:p>
          <a:p>
            <a:pPr fontAlgn="base"/>
            <a:r>
              <a:rPr lang="en-IN" b="1" dirty="0" smtClean="0">
                <a:solidFill>
                  <a:srgbClr val="FF0000"/>
                </a:solidFill>
              </a:rPr>
              <a:t>Creating Arrays with a Defined Data Type</a:t>
            </a:r>
          </a:p>
          <a:p>
            <a:pPr fontAlgn="base"/>
            <a:r>
              <a:rPr lang="en-IN" dirty="0" smtClean="0"/>
              <a:t>We use the array()function to create arrays, the function can take </a:t>
            </a:r>
            <a:r>
              <a:rPr lang="en-IN" dirty="0" err="1" smtClean="0"/>
              <a:t>dtype</a:t>
            </a:r>
            <a:r>
              <a:rPr lang="en-IN" dirty="0" smtClean="0"/>
              <a:t> as an argument that helps define the define the data type of the array elements.</a:t>
            </a:r>
          </a:p>
          <a:p>
            <a:pPr fontAlgn="base"/>
            <a:r>
              <a:rPr lang="en-IN" b="1" dirty="0" smtClean="0"/>
              <a:t>import </a:t>
            </a:r>
            <a:r>
              <a:rPr lang="en-IN" b="1" dirty="0" err="1" smtClean="0"/>
              <a:t>numpy</a:t>
            </a:r>
            <a:r>
              <a:rPr lang="en-IN" b="1" dirty="0" smtClean="0"/>
              <a:t> as </a:t>
            </a:r>
            <a:r>
              <a:rPr lang="en-IN" b="1" dirty="0" err="1" smtClean="0"/>
              <a:t>np</a:t>
            </a:r>
            <a:endParaRPr lang="en-IN" b="1" dirty="0" smtClean="0"/>
          </a:p>
          <a:p>
            <a:pPr fontAlgn="base"/>
            <a:r>
              <a:rPr lang="en-IN" b="1" dirty="0" err="1" smtClean="0"/>
              <a:t>arr</a:t>
            </a:r>
            <a:r>
              <a:rPr lang="en-IN" b="1" dirty="0" smtClean="0"/>
              <a:t> = </a:t>
            </a:r>
            <a:r>
              <a:rPr lang="en-IN" b="1" dirty="0" err="1" smtClean="0"/>
              <a:t>np.array</a:t>
            </a:r>
            <a:r>
              <a:rPr lang="en-IN" b="1" dirty="0" smtClean="0"/>
              <a:t>([1, 2, 3, 4], </a:t>
            </a:r>
            <a:r>
              <a:rPr lang="en-IN" b="1" dirty="0" err="1" smtClean="0"/>
              <a:t>dtype</a:t>
            </a:r>
            <a:r>
              <a:rPr lang="en-IN" b="1" dirty="0" smtClean="0"/>
              <a:t>='i4')</a:t>
            </a:r>
          </a:p>
          <a:p>
            <a:pPr fontAlgn="base"/>
            <a:r>
              <a:rPr lang="en-IN" b="1" dirty="0" smtClean="0"/>
              <a:t>print(</a:t>
            </a:r>
            <a:r>
              <a:rPr lang="en-IN" b="1" dirty="0" err="1" smtClean="0"/>
              <a:t>arr</a:t>
            </a:r>
            <a:r>
              <a:rPr lang="en-IN" b="1" dirty="0" smtClean="0"/>
              <a:t>)</a:t>
            </a:r>
          </a:p>
          <a:p>
            <a:pPr fontAlgn="base"/>
            <a:r>
              <a:rPr lang="en-IN" b="1" dirty="0" smtClean="0"/>
              <a:t>print(</a:t>
            </a:r>
            <a:r>
              <a:rPr lang="en-IN" b="1" dirty="0" err="1" smtClean="0"/>
              <a:t>arr.dtype</a:t>
            </a:r>
            <a:r>
              <a:rPr lang="en-IN" b="1" dirty="0" smtClean="0"/>
              <a:t>)       o/p:</a:t>
            </a: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8426"/>
          </a:xfrm>
        </p:spPr>
        <p:txBody>
          <a:bodyPr/>
          <a:lstStyle/>
          <a:p>
            <a:r>
              <a:rPr lang="en-IN" dirty="0" smtClean="0"/>
              <a:t>Ex:</a:t>
            </a:r>
            <a:endParaRPr lang="en-IN" dirty="0"/>
          </a:p>
        </p:txBody>
      </p:sp>
      <p:sp>
        <p:nvSpPr>
          <p:cNvPr id="3" name="Content Placeholder 2"/>
          <p:cNvSpPr>
            <a:spLocks noGrp="1"/>
          </p:cNvSpPr>
          <p:nvPr>
            <p:ph idx="1"/>
          </p:nvPr>
        </p:nvSpPr>
        <p:spPr>
          <a:xfrm>
            <a:off x="838200" y="1139483"/>
            <a:ext cx="10515600" cy="5037480"/>
          </a:xfrm>
        </p:spPr>
        <p:txBody>
          <a:bodyPr>
            <a:normAutofit fontScale="92500" lnSpcReduction="20000"/>
          </a:bodyPr>
          <a:lstStyle/>
          <a:p>
            <a:pPr fontAlgn="base"/>
            <a:r>
              <a:rPr lang="en-IN" dirty="0" smtClean="0">
                <a:solidFill>
                  <a:srgbClr val="FF0000"/>
                </a:solidFill>
              </a:rPr>
              <a:t>Element type casting</a:t>
            </a:r>
          </a:p>
          <a:p>
            <a:pPr fontAlgn="base"/>
            <a:r>
              <a:rPr lang="en-IN" dirty="0" smtClean="0"/>
              <a:t>If we give a type to elements </a:t>
            </a:r>
            <a:r>
              <a:rPr lang="en-IN" dirty="0" smtClean="0">
                <a:solidFill>
                  <a:srgbClr val="FF0000"/>
                </a:solidFill>
              </a:rPr>
              <a:t>that cannot be cast </a:t>
            </a:r>
            <a:r>
              <a:rPr lang="en-IN" dirty="0" smtClean="0"/>
              <a:t>then a value error will generate.</a:t>
            </a:r>
          </a:p>
          <a:p>
            <a:pPr fontAlgn="base"/>
            <a:r>
              <a:rPr lang="en-IN" b="1" dirty="0" smtClean="0"/>
              <a:t>import </a:t>
            </a:r>
            <a:r>
              <a:rPr lang="en-IN" b="1" dirty="0" err="1" smtClean="0"/>
              <a:t>numpy</a:t>
            </a:r>
            <a:r>
              <a:rPr lang="en-IN" b="1" dirty="0" smtClean="0"/>
              <a:t> as </a:t>
            </a:r>
            <a:r>
              <a:rPr lang="en-IN" b="1" dirty="0" err="1" smtClean="0"/>
              <a:t>np</a:t>
            </a:r>
            <a:endParaRPr lang="en-IN" b="1" dirty="0" smtClean="0"/>
          </a:p>
          <a:p>
            <a:pPr fontAlgn="base"/>
            <a:r>
              <a:rPr lang="en-IN" b="1" dirty="0" err="1" smtClean="0"/>
              <a:t>arr</a:t>
            </a:r>
            <a:r>
              <a:rPr lang="en-IN" b="1" dirty="0" smtClean="0"/>
              <a:t> = </a:t>
            </a:r>
            <a:r>
              <a:rPr lang="en-IN" b="1" dirty="0" err="1" smtClean="0"/>
              <a:t>np.array</a:t>
            </a:r>
            <a:r>
              <a:rPr lang="en-IN" b="1" dirty="0" smtClean="0"/>
              <a:t>(['a', '2', '3'], </a:t>
            </a:r>
            <a:r>
              <a:rPr lang="en-IN" b="1" dirty="0" err="1" smtClean="0"/>
              <a:t>dtype</a:t>
            </a:r>
            <a:r>
              <a:rPr lang="en-IN" b="1" dirty="0" smtClean="0"/>
              <a:t>='</a:t>
            </a:r>
            <a:r>
              <a:rPr lang="en-IN" b="1" dirty="0" err="1" smtClean="0"/>
              <a:t>i</a:t>
            </a:r>
            <a:r>
              <a:rPr lang="en-IN" b="1" dirty="0" smtClean="0"/>
              <a:t>')      o/p:</a:t>
            </a:r>
          </a:p>
          <a:p>
            <a:r>
              <a:rPr lang="en-IN" dirty="0" smtClean="0">
                <a:solidFill>
                  <a:srgbClr val="FF0000"/>
                </a:solidFill>
              </a:rPr>
              <a:t>Changing Data Type of Existing Array</a:t>
            </a:r>
          </a:p>
          <a:p>
            <a:pPr fontAlgn="base"/>
            <a:r>
              <a:rPr lang="en-IN" dirty="0" smtClean="0"/>
              <a:t>This function </a:t>
            </a:r>
            <a:r>
              <a:rPr lang="en-IN" dirty="0" smtClean="0">
                <a:solidFill>
                  <a:srgbClr val="FF0000"/>
                </a:solidFill>
              </a:rPr>
              <a:t>creates a copy </a:t>
            </a:r>
            <a:r>
              <a:rPr lang="en-IN" dirty="0" smtClean="0"/>
              <a:t>of the existing array. It then allows specifying the new data type for the copy as a parameter.</a:t>
            </a:r>
          </a:p>
          <a:p>
            <a:pPr fontAlgn="base"/>
            <a:r>
              <a:rPr lang="en-IN" dirty="0" smtClean="0"/>
              <a:t>The data type can be specified using the respective character code.</a:t>
            </a:r>
          </a:p>
          <a:p>
            <a:pPr fontAlgn="base"/>
            <a:r>
              <a:rPr lang="en-IN" b="1" dirty="0" err="1" smtClean="0"/>
              <a:t>arr</a:t>
            </a:r>
            <a:r>
              <a:rPr lang="en-IN" b="1" dirty="0" smtClean="0"/>
              <a:t> = </a:t>
            </a:r>
            <a:r>
              <a:rPr lang="en-IN" b="1" dirty="0" err="1" smtClean="0"/>
              <a:t>np.array</a:t>
            </a:r>
            <a:r>
              <a:rPr lang="en-IN" b="1" dirty="0" smtClean="0"/>
              <a:t>([1.1, 2.1, 3.1])</a:t>
            </a:r>
          </a:p>
          <a:p>
            <a:pPr fontAlgn="base"/>
            <a:r>
              <a:rPr lang="en-IN" b="1" dirty="0" err="1" smtClean="0"/>
              <a:t>newarr</a:t>
            </a:r>
            <a:r>
              <a:rPr lang="en-IN" b="1" dirty="0" smtClean="0"/>
              <a:t> = </a:t>
            </a:r>
            <a:r>
              <a:rPr lang="en-IN" b="1" dirty="0" err="1" smtClean="0"/>
              <a:t>arr.astype</a:t>
            </a:r>
            <a:r>
              <a:rPr lang="en-IN" b="1" dirty="0" smtClean="0"/>
              <a:t>('</a:t>
            </a:r>
            <a:r>
              <a:rPr lang="en-IN" b="1" dirty="0" err="1" smtClean="0"/>
              <a:t>i</a:t>
            </a:r>
            <a:r>
              <a:rPr lang="en-IN" b="1" dirty="0" smtClean="0"/>
              <a:t>')</a:t>
            </a:r>
          </a:p>
          <a:p>
            <a:pPr fontAlgn="base"/>
            <a:r>
              <a:rPr lang="en-IN" b="1" dirty="0" smtClean="0"/>
              <a:t>print(</a:t>
            </a:r>
            <a:r>
              <a:rPr lang="en-IN" b="1" dirty="0" err="1" smtClean="0"/>
              <a:t>newarr</a:t>
            </a:r>
            <a:r>
              <a:rPr lang="en-IN" b="1" dirty="0" smtClean="0"/>
              <a:t>)</a:t>
            </a:r>
          </a:p>
          <a:p>
            <a:pPr fontAlgn="base"/>
            <a:r>
              <a:rPr lang="en-IN" b="1" dirty="0" smtClean="0"/>
              <a:t>print(</a:t>
            </a:r>
            <a:r>
              <a:rPr lang="en-IN" b="1" dirty="0" err="1" smtClean="0"/>
              <a:t>newarr.dtype</a:t>
            </a:r>
            <a:r>
              <a:rPr lang="en-IN" b="1" dirty="0" smtClean="0"/>
              <a:t>)          o/p:</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err="1" smtClean="0"/>
              <a:t>NumPy</a:t>
            </a:r>
            <a:r>
              <a:rPr lang="en-IN" sz="2800" dirty="0" smtClean="0"/>
              <a:t> Array Operations and Methods</a:t>
            </a:r>
            <a:r>
              <a:rPr lang="en-IN" sz="1800" dirty="0" smtClean="0"/>
              <a:t/>
            </a:r>
            <a:br>
              <a:rPr lang="en-IN" sz="1800" dirty="0" smtClean="0"/>
            </a:br>
            <a:r>
              <a:rPr lang="en-IN" sz="1800" dirty="0" smtClean="0"/>
              <a:t>The most important feature of </a:t>
            </a:r>
            <a:r>
              <a:rPr lang="en-IN" sz="1800" dirty="0" err="1" smtClean="0"/>
              <a:t>NumPy</a:t>
            </a:r>
            <a:r>
              <a:rPr lang="en-IN" sz="1800" dirty="0" smtClean="0"/>
              <a:t> is the </a:t>
            </a:r>
            <a:r>
              <a:rPr lang="en-IN" sz="1800" dirty="0" smtClean="0">
                <a:solidFill>
                  <a:srgbClr val="FF0000"/>
                </a:solidFill>
              </a:rPr>
              <a:t>homogeneous high-performance n-dimensional </a:t>
            </a:r>
            <a:r>
              <a:rPr lang="en-IN" sz="1800" dirty="0" smtClean="0"/>
              <a:t>array object. Data manipulation in Python is nearly equivalent to the manipulation of </a:t>
            </a:r>
            <a:r>
              <a:rPr lang="en-IN" sz="1800" dirty="0" err="1" smtClean="0"/>
              <a:t>NumPy</a:t>
            </a:r>
            <a:r>
              <a:rPr lang="en-IN" sz="1800" dirty="0" smtClean="0"/>
              <a:t> arrays.</a:t>
            </a:r>
            <a:endParaRPr lang="en-IN" sz="1800" dirty="0"/>
          </a:p>
        </p:txBody>
      </p:sp>
      <p:pic>
        <p:nvPicPr>
          <p:cNvPr id="2050" name="Picture 2"/>
          <p:cNvPicPr>
            <a:picLocks noGrp="1" noChangeAspect="1" noChangeArrowheads="1"/>
          </p:cNvPicPr>
          <p:nvPr>
            <p:ph idx="1"/>
          </p:nvPr>
        </p:nvPicPr>
        <p:blipFill>
          <a:blip r:embed="rId2"/>
          <a:srcRect/>
          <a:stretch>
            <a:fillRect/>
          </a:stretch>
        </p:blipFill>
        <p:spPr bwMode="auto">
          <a:xfrm>
            <a:off x="956603" y="1645920"/>
            <a:ext cx="9411285" cy="460013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Array Basics</a:t>
            </a:r>
            <a:br>
              <a:rPr lang="en-IN" dirty="0" smtClean="0"/>
            </a:br>
            <a:endParaRPr lang="en-IN" dirty="0"/>
          </a:p>
        </p:txBody>
      </p:sp>
      <p:sp>
        <p:nvSpPr>
          <p:cNvPr id="3" name="Content Placeholder 2"/>
          <p:cNvSpPr>
            <a:spLocks noGrp="1"/>
          </p:cNvSpPr>
          <p:nvPr>
            <p:ph idx="1"/>
          </p:nvPr>
        </p:nvSpPr>
        <p:spPr>
          <a:xfrm>
            <a:off x="838200" y="1125415"/>
            <a:ext cx="10515600" cy="5051548"/>
          </a:xfrm>
        </p:spPr>
        <p:txBody>
          <a:bodyPr/>
          <a:lstStyle/>
          <a:p>
            <a:pPr fontAlgn="base"/>
            <a:r>
              <a:rPr lang="en-IN" dirty="0" smtClean="0"/>
              <a:t>Arrays in </a:t>
            </a:r>
            <a:r>
              <a:rPr lang="en-IN" dirty="0" err="1" smtClean="0"/>
              <a:t>NumPy</a:t>
            </a:r>
            <a:r>
              <a:rPr lang="en-IN" dirty="0" smtClean="0"/>
              <a:t> are synonymous with lists in Python with a homogenous nature. </a:t>
            </a:r>
          </a:p>
          <a:p>
            <a:pPr fontAlgn="base"/>
            <a:r>
              <a:rPr lang="en-IN" dirty="0" smtClean="0"/>
              <a:t>The </a:t>
            </a:r>
            <a:r>
              <a:rPr lang="en-IN" dirty="0" smtClean="0">
                <a:solidFill>
                  <a:srgbClr val="FF0000"/>
                </a:solidFill>
              </a:rPr>
              <a:t>homogeneity </a:t>
            </a:r>
            <a:r>
              <a:rPr lang="en-IN" dirty="0" smtClean="0"/>
              <a:t>helps to perform smoother mathematical operations.</a:t>
            </a:r>
          </a:p>
          <a:p>
            <a:pPr fontAlgn="base"/>
            <a:r>
              <a:rPr lang="en-IN" dirty="0" smtClean="0"/>
              <a:t>These arrays are </a:t>
            </a:r>
            <a:r>
              <a:rPr lang="en-IN" dirty="0" smtClean="0">
                <a:solidFill>
                  <a:srgbClr val="FF0000"/>
                </a:solidFill>
              </a:rPr>
              <a:t>mutabl</a:t>
            </a:r>
            <a:r>
              <a:rPr lang="en-IN" dirty="0" smtClean="0"/>
              <a:t>e. </a:t>
            </a:r>
            <a:r>
              <a:rPr lang="en-IN" dirty="0" err="1" smtClean="0"/>
              <a:t>NumPy</a:t>
            </a:r>
            <a:r>
              <a:rPr lang="en-IN" dirty="0" smtClean="0"/>
              <a:t> is useful to perform basic operations like </a:t>
            </a:r>
            <a:r>
              <a:rPr lang="en-IN" dirty="0" smtClean="0">
                <a:solidFill>
                  <a:srgbClr val="FF0000"/>
                </a:solidFill>
              </a:rPr>
              <a:t>finding the dimensions, the bite-size, and also the data types of elements of the array.</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Array Creation</a:t>
            </a:r>
            <a:br>
              <a:rPr lang="en-IN" dirty="0" smtClean="0"/>
            </a:b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1406769" y="1491175"/>
            <a:ext cx="8370277" cy="4515131"/>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the </a:t>
            </a:r>
            <a:r>
              <a:rPr lang="en-IN" dirty="0" err="1" smtClean="0"/>
              <a:t>NumPy</a:t>
            </a:r>
            <a:r>
              <a:rPr lang="en-IN" dirty="0" smtClean="0"/>
              <a:t> functions</a:t>
            </a:r>
            <a:br>
              <a:rPr lang="en-IN" dirty="0" smtClean="0"/>
            </a:br>
            <a:endParaRPr lang="en-IN" dirty="0"/>
          </a:p>
        </p:txBody>
      </p:sp>
      <p:sp>
        <p:nvSpPr>
          <p:cNvPr id="3" name="Content Placeholder 2"/>
          <p:cNvSpPr>
            <a:spLocks noGrp="1"/>
          </p:cNvSpPr>
          <p:nvPr>
            <p:ph idx="1"/>
          </p:nvPr>
        </p:nvSpPr>
        <p:spPr>
          <a:xfrm>
            <a:off x="838200" y="984738"/>
            <a:ext cx="10515600" cy="5192225"/>
          </a:xfrm>
        </p:spPr>
        <p:txBody>
          <a:bodyPr/>
          <a:lstStyle/>
          <a:p>
            <a:pPr fontAlgn="base"/>
            <a:r>
              <a:rPr lang="en-IN" dirty="0" err="1" smtClean="0"/>
              <a:t>NumPy</a:t>
            </a:r>
            <a:r>
              <a:rPr lang="en-IN" dirty="0" smtClean="0"/>
              <a:t> has a variety of built-in functions to create an array.</a:t>
            </a:r>
          </a:p>
          <a:p>
            <a:pPr fontAlgn="base"/>
            <a:r>
              <a:rPr lang="en-IN" dirty="0" smtClean="0">
                <a:solidFill>
                  <a:srgbClr val="FF0000"/>
                </a:solidFill>
              </a:rPr>
              <a:t>a. Creating one-dimensional array in </a:t>
            </a:r>
            <a:r>
              <a:rPr lang="en-IN" dirty="0" err="1" smtClean="0">
                <a:solidFill>
                  <a:srgbClr val="FF0000"/>
                </a:solidFill>
              </a:rPr>
              <a:t>NumPy</a:t>
            </a:r>
            <a:endParaRPr lang="en-IN" dirty="0" smtClean="0">
              <a:solidFill>
                <a:srgbClr val="FF0000"/>
              </a:solidFill>
            </a:endParaRPr>
          </a:p>
          <a:p>
            <a:pPr fontAlgn="base"/>
            <a:r>
              <a:rPr lang="en-IN" dirty="0" smtClean="0"/>
              <a:t>For 1-D arrays the most common function is </a:t>
            </a:r>
            <a:r>
              <a:rPr lang="en-IN" dirty="0" err="1" smtClean="0"/>
              <a:t>np.arange</a:t>
            </a:r>
            <a:r>
              <a:rPr lang="en-IN" dirty="0" smtClean="0"/>
              <a:t>(..), passing any value create an array from 0 to that number.</a:t>
            </a:r>
          </a:p>
          <a:p>
            <a:pPr fontAlgn="base"/>
            <a:r>
              <a:rPr lang="en-IN" b="1" dirty="0" smtClean="0"/>
              <a:t>import </a:t>
            </a:r>
            <a:r>
              <a:rPr lang="en-IN" b="1" dirty="0" err="1" smtClean="0"/>
              <a:t>numpy</a:t>
            </a:r>
            <a:r>
              <a:rPr lang="en-IN" b="1" dirty="0" smtClean="0"/>
              <a:t> as </a:t>
            </a:r>
            <a:r>
              <a:rPr lang="en-IN" b="1" dirty="0" err="1" smtClean="0"/>
              <a:t>np</a:t>
            </a:r>
            <a:endParaRPr lang="en-IN" b="1" dirty="0" smtClean="0"/>
          </a:p>
          <a:p>
            <a:pPr fontAlgn="base"/>
            <a:r>
              <a:rPr lang="en-IN" b="1" dirty="0" smtClean="0"/>
              <a:t>array=</a:t>
            </a:r>
            <a:r>
              <a:rPr lang="en-IN" b="1" dirty="0" err="1" smtClean="0"/>
              <a:t>np.arange</a:t>
            </a:r>
            <a:r>
              <a:rPr lang="en-IN" b="1" dirty="0" smtClean="0"/>
              <a:t>(20)</a:t>
            </a:r>
          </a:p>
          <a:p>
            <a:pPr fontAlgn="base"/>
            <a:r>
              <a:rPr lang="en-IN" b="1" dirty="0" smtClean="0"/>
              <a:t>array                       o/p:</a:t>
            </a:r>
          </a:p>
          <a:p>
            <a:pPr fontAlgn="base"/>
            <a:r>
              <a:rPr lang="en-IN" dirty="0" smtClean="0"/>
              <a:t>We can check the dimensions by using </a:t>
            </a:r>
            <a:r>
              <a:rPr lang="en-IN" b="1" dirty="0" err="1" smtClean="0"/>
              <a:t>array.shape</a:t>
            </a:r>
            <a:r>
              <a:rPr lang="en-IN" b="1" dirty="0" smtClean="0"/>
              <a:t>.</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914" y="0"/>
            <a:ext cx="10515600" cy="689952"/>
          </a:xfrm>
        </p:spPr>
        <p:txBody>
          <a:bodyPr>
            <a:normAutofit fontScale="90000"/>
          </a:bodyPr>
          <a:lstStyle/>
          <a:p>
            <a:r>
              <a:rPr lang="en-IN" dirty="0" smtClean="0"/>
              <a:t>Contd..</a:t>
            </a:r>
            <a:endParaRPr lang="en-IN" dirty="0"/>
          </a:p>
        </p:txBody>
      </p:sp>
      <p:sp>
        <p:nvSpPr>
          <p:cNvPr id="3" name="Content Placeholder 2"/>
          <p:cNvSpPr>
            <a:spLocks noGrp="1"/>
          </p:cNvSpPr>
          <p:nvPr>
            <p:ph idx="1"/>
          </p:nvPr>
        </p:nvSpPr>
        <p:spPr>
          <a:xfrm>
            <a:off x="838200" y="675250"/>
            <a:ext cx="10515600" cy="5809956"/>
          </a:xfrm>
        </p:spPr>
        <p:txBody>
          <a:bodyPr>
            <a:noAutofit/>
          </a:bodyPr>
          <a:lstStyle/>
          <a:p>
            <a:pPr fontAlgn="base"/>
            <a:r>
              <a:rPr lang="en-IN" sz="1800" dirty="0" smtClean="0">
                <a:solidFill>
                  <a:srgbClr val="FF0000"/>
                </a:solidFill>
              </a:rPr>
              <a:t>b. Creating two-dimensional arrays in </a:t>
            </a:r>
            <a:r>
              <a:rPr lang="en-IN" sz="1800" dirty="0" err="1" smtClean="0">
                <a:solidFill>
                  <a:srgbClr val="FF0000"/>
                </a:solidFill>
              </a:rPr>
              <a:t>NumPy</a:t>
            </a:r>
            <a:endParaRPr lang="en-IN" sz="1800" dirty="0" smtClean="0">
              <a:solidFill>
                <a:srgbClr val="FF0000"/>
              </a:solidFill>
            </a:endParaRPr>
          </a:p>
          <a:p>
            <a:pPr fontAlgn="base"/>
            <a:r>
              <a:rPr lang="en-IN" sz="1800" dirty="0" smtClean="0"/>
              <a:t>We can use reshape()function along with the </a:t>
            </a:r>
            <a:r>
              <a:rPr lang="en-IN" sz="1800" dirty="0" err="1" smtClean="0"/>
              <a:t>arange</a:t>
            </a:r>
            <a:r>
              <a:rPr lang="en-IN" sz="1800" dirty="0" smtClean="0"/>
              <a:t>() function to create a 2D array. The reshape()function specifies the rows and columns.</a:t>
            </a:r>
          </a:p>
          <a:p>
            <a:pPr fontAlgn="base"/>
            <a:r>
              <a:rPr lang="en-IN" sz="1800" b="1" dirty="0" smtClean="0"/>
              <a:t>array=</a:t>
            </a:r>
            <a:r>
              <a:rPr lang="en-IN" sz="1800" b="1" dirty="0" err="1" smtClean="0"/>
              <a:t>np.arange</a:t>
            </a:r>
            <a:r>
              <a:rPr lang="en-IN" sz="1800" b="1" dirty="0" smtClean="0"/>
              <a:t>(20).reshape(4,5)     o/p:</a:t>
            </a:r>
          </a:p>
          <a:p>
            <a:pPr fontAlgn="base"/>
            <a:r>
              <a:rPr lang="en-IN" sz="1800" dirty="0" smtClean="0">
                <a:solidFill>
                  <a:srgbClr val="FF0000"/>
                </a:solidFill>
              </a:rPr>
              <a:t>c. Using other </a:t>
            </a:r>
            <a:r>
              <a:rPr lang="en-IN" sz="1800" dirty="0" err="1" smtClean="0">
                <a:solidFill>
                  <a:srgbClr val="FF0000"/>
                </a:solidFill>
              </a:rPr>
              <a:t>NumPy</a:t>
            </a:r>
            <a:r>
              <a:rPr lang="en-IN" sz="1800" dirty="0" smtClean="0">
                <a:solidFill>
                  <a:srgbClr val="FF0000"/>
                </a:solidFill>
              </a:rPr>
              <a:t> functions</a:t>
            </a:r>
          </a:p>
          <a:p>
            <a:pPr fontAlgn="base"/>
            <a:r>
              <a:rPr lang="en-IN" sz="1800" dirty="0" smtClean="0"/>
              <a:t>We can use other functions like and to quickly create filled arrays.</a:t>
            </a:r>
          </a:p>
          <a:p>
            <a:pPr fontAlgn="base"/>
            <a:r>
              <a:rPr lang="en-IN" sz="1800" b="1" dirty="0" err="1" smtClean="0"/>
              <a:t>np.zeros</a:t>
            </a:r>
            <a:r>
              <a:rPr lang="en-IN" sz="1800" b="1" dirty="0" smtClean="0"/>
              <a:t>((2,4))</a:t>
            </a:r>
          </a:p>
          <a:p>
            <a:pPr fontAlgn="base"/>
            <a:r>
              <a:rPr lang="en-IN" sz="1800" b="1" dirty="0" err="1" smtClean="0"/>
              <a:t>np.ones</a:t>
            </a:r>
            <a:r>
              <a:rPr lang="en-IN" sz="1800" b="1" dirty="0" smtClean="0"/>
              <a:t>((3,6))      o/p:</a:t>
            </a:r>
          </a:p>
          <a:p>
            <a:pPr fontAlgn="base"/>
            <a:r>
              <a:rPr lang="en-IN" sz="1800" dirty="0" smtClean="0"/>
              <a:t>The </a:t>
            </a:r>
            <a:r>
              <a:rPr lang="en-IN" sz="1800" dirty="0" smtClean="0">
                <a:solidFill>
                  <a:srgbClr val="FF0000"/>
                </a:solidFill>
              </a:rPr>
              <a:t>.empty() </a:t>
            </a:r>
            <a:r>
              <a:rPr lang="en-IN" sz="1800" dirty="0" smtClean="0"/>
              <a:t>function creates an array with random variables and </a:t>
            </a:r>
            <a:r>
              <a:rPr lang="en-IN" sz="1800" dirty="0" smtClean="0">
                <a:solidFill>
                  <a:srgbClr val="FF0000"/>
                </a:solidFill>
              </a:rPr>
              <a:t>the .full() </a:t>
            </a:r>
            <a:r>
              <a:rPr lang="en-IN" sz="1800" dirty="0" smtClean="0"/>
              <a:t>function creates an n*n array with the given value.</a:t>
            </a:r>
          </a:p>
          <a:p>
            <a:pPr fontAlgn="base">
              <a:lnSpc>
                <a:spcPct val="100000"/>
              </a:lnSpc>
            </a:pPr>
            <a:r>
              <a:rPr lang="en-IN" sz="1800" b="1" dirty="0" err="1" smtClean="0"/>
              <a:t>np.empty</a:t>
            </a:r>
            <a:r>
              <a:rPr lang="en-IN" sz="1800" b="1" dirty="0" smtClean="0"/>
              <a:t>((2,3))</a:t>
            </a:r>
          </a:p>
          <a:p>
            <a:pPr fontAlgn="base">
              <a:lnSpc>
                <a:spcPct val="100000"/>
              </a:lnSpc>
            </a:pPr>
            <a:r>
              <a:rPr lang="en-IN" sz="1800" b="1" dirty="0" err="1" smtClean="0"/>
              <a:t>np.full</a:t>
            </a:r>
            <a:r>
              <a:rPr lang="en-IN" sz="1800" b="1" dirty="0" smtClean="0"/>
              <a:t>((2,2), 3)     o/p:</a:t>
            </a:r>
          </a:p>
          <a:p>
            <a:pPr fontAlgn="base"/>
            <a:r>
              <a:rPr lang="en-IN" sz="1800" dirty="0" smtClean="0"/>
              <a:t>The </a:t>
            </a:r>
            <a:r>
              <a:rPr lang="en-IN" sz="1800" dirty="0" smtClean="0">
                <a:solidFill>
                  <a:srgbClr val="FF0000"/>
                </a:solidFill>
              </a:rPr>
              <a:t>.eye( , )function </a:t>
            </a:r>
            <a:r>
              <a:rPr lang="en-IN" sz="1800" dirty="0" smtClean="0"/>
              <a:t>creates an array with diagonals as 1 and </a:t>
            </a:r>
            <a:r>
              <a:rPr lang="en-IN" sz="1800" dirty="0" err="1" smtClean="0"/>
              <a:t>othervalues</a:t>
            </a:r>
            <a:r>
              <a:rPr lang="en-IN" sz="1800" dirty="0" smtClean="0"/>
              <a:t> as 0. </a:t>
            </a:r>
            <a:r>
              <a:rPr lang="en-IN" sz="1800" dirty="0" smtClean="0">
                <a:solidFill>
                  <a:srgbClr val="FF0000"/>
                </a:solidFill>
              </a:rPr>
              <a:t>The .</a:t>
            </a:r>
            <a:r>
              <a:rPr lang="en-IN" sz="1800" dirty="0" err="1" smtClean="0">
                <a:solidFill>
                  <a:srgbClr val="FF0000"/>
                </a:solidFill>
              </a:rPr>
              <a:t>linspace</a:t>
            </a:r>
            <a:r>
              <a:rPr lang="en-IN" sz="1800" dirty="0" smtClean="0">
                <a:solidFill>
                  <a:srgbClr val="FF0000"/>
                </a:solidFill>
              </a:rPr>
              <a:t>(, ,)</a:t>
            </a:r>
            <a:r>
              <a:rPr lang="en-IN" sz="1800" dirty="0" smtClean="0"/>
              <a:t>function outputs an equally spaced array.</a:t>
            </a:r>
          </a:p>
          <a:p>
            <a:pPr fontAlgn="base"/>
            <a:r>
              <a:rPr lang="en-IN" sz="1800" b="1" dirty="0" err="1" smtClean="0"/>
              <a:t>np.eye</a:t>
            </a:r>
            <a:r>
              <a:rPr lang="en-IN" sz="1800" b="1" dirty="0" smtClean="0"/>
              <a:t>(3,3)</a:t>
            </a:r>
          </a:p>
          <a:p>
            <a:pPr fontAlgn="base"/>
            <a:r>
              <a:rPr lang="en-IN" sz="1800" b="1" dirty="0" err="1" smtClean="0"/>
              <a:t>np.linspace</a:t>
            </a:r>
            <a:r>
              <a:rPr lang="en-IN" sz="1800" b="1" dirty="0" smtClean="0"/>
              <a:t>(0, 10, num=4)     o/p:</a:t>
            </a:r>
          </a:p>
          <a:p>
            <a:pPr fontAlgn="base"/>
            <a:endParaRPr lang="en-IN" sz="1800" b="1" dirty="0" smtClean="0"/>
          </a:p>
          <a:p>
            <a:pPr fontAlgn="base"/>
            <a:endParaRPr lang="en-IN" sz="1800" b="1" dirty="0" smtClean="0"/>
          </a:p>
          <a:p>
            <a:r>
              <a:rPr lang="en-IN" sz="1800" dirty="0" smtClean="0"/>
              <a:t/>
            </a:r>
            <a:br>
              <a:rPr lang="en-IN" sz="1800" dirty="0" smtClean="0"/>
            </a:br>
            <a:endParaRPr lang="en-IN"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other library functions</a:t>
            </a:r>
            <a:br>
              <a:rPr lang="en-IN" dirty="0" smtClean="0"/>
            </a:br>
            <a:endParaRPr lang="en-IN" dirty="0"/>
          </a:p>
        </p:txBody>
      </p:sp>
      <p:sp>
        <p:nvSpPr>
          <p:cNvPr id="3" name="Content Placeholder 2"/>
          <p:cNvSpPr>
            <a:spLocks noGrp="1"/>
          </p:cNvSpPr>
          <p:nvPr>
            <p:ph idx="1"/>
          </p:nvPr>
        </p:nvSpPr>
        <p:spPr>
          <a:xfrm>
            <a:off x="838200" y="1237957"/>
            <a:ext cx="10515600" cy="4939006"/>
          </a:xfrm>
        </p:spPr>
        <p:txBody>
          <a:bodyPr>
            <a:normAutofit lnSpcReduction="10000"/>
          </a:bodyPr>
          <a:lstStyle/>
          <a:p>
            <a:pPr fontAlgn="base"/>
            <a:r>
              <a:rPr lang="en-IN" dirty="0" smtClean="0"/>
              <a:t>We can use the function to create an array with random values between 0 and 1. This is a useful case in scenarios with random nature.</a:t>
            </a:r>
          </a:p>
          <a:p>
            <a:pPr fontAlgn="base"/>
            <a:r>
              <a:rPr lang="en-IN" b="1" dirty="0" err="1" smtClean="0"/>
              <a:t>np.random.random</a:t>
            </a:r>
            <a:r>
              <a:rPr lang="en-IN" b="1" dirty="0" smtClean="0"/>
              <a:t>((2,3))    o/p:</a:t>
            </a:r>
          </a:p>
          <a:p>
            <a:pPr fontAlgn="base"/>
            <a:r>
              <a:rPr lang="en-IN" dirty="0" err="1" smtClean="0">
                <a:solidFill>
                  <a:srgbClr val="FF0000"/>
                </a:solidFill>
              </a:rPr>
              <a:t>NumPy</a:t>
            </a:r>
            <a:r>
              <a:rPr lang="en-IN" dirty="0" smtClean="0">
                <a:solidFill>
                  <a:srgbClr val="FF0000"/>
                </a:solidFill>
              </a:rPr>
              <a:t> Array Indexing</a:t>
            </a:r>
          </a:p>
          <a:p>
            <a:pPr fontAlgn="base"/>
            <a:r>
              <a:rPr lang="en-IN" dirty="0" smtClean="0"/>
              <a:t>Indexing of the array has to be proper in order to access and manipulate its values. Indexing can be done through:</a:t>
            </a:r>
          </a:p>
          <a:p>
            <a:pPr lvl="1" fontAlgn="base"/>
            <a:r>
              <a:rPr lang="en-IN" b="1" dirty="0" smtClean="0"/>
              <a:t>Slicing</a:t>
            </a:r>
            <a:r>
              <a:rPr lang="en-IN" dirty="0" smtClean="0"/>
              <a:t> – we perform slicing on </a:t>
            </a:r>
            <a:r>
              <a:rPr lang="en-IN" dirty="0" err="1" smtClean="0"/>
              <a:t>NumPy</a:t>
            </a:r>
            <a:r>
              <a:rPr lang="en-IN" dirty="0" smtClean="0"/>
              <a:t> arrays with the declaration of a slice for all the dimensions.</a:t>
            </a:r>
          </a:p>
          <a:p>
            <a:pPr lvl="1" fontAlgn="base"/>
            <a:r>
              <a:rPr lang="en-IN" b="1" dirty="0" smtClean="0"/>
              <a:t>Integer array Indexing</a:t>
            </a:r>
            <a:r>
              <a:rPr lang="en-IN" dirty="0" smtClean="0"/>
              <a:t>– users can pass lists for one to one mapping of corresponding elements for each dimension.</a:t>
            </a:r>
          </a:p>
          <a:p>
            <a:pPr lvl="1" fontAlgn="base"/>
            <a:r>
              <a:rPr lang="en-IN" b="1" dirty="0" smtClean="0"/>
              <a:t>Boolean Array Indexing</a:t>
            </a:r>
            <a:r>
              <a:rPr lang="en-IN" dirty="0" smtClean="0"/>
              <a:t>– we can pick elements after satisfying a particular Boolean condition.</a:t>
            </a:r>
          </a:p>
          <a:p>
            <a:pPr fontAlgn="base"/>
            <a:endParaRPr lang="en-IN" b="1" dirty="0" smtClean="0"/>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Basic Array Operations</a:t>
            </a:r>
            <a:br>
              <a:rPr lang="en-IN" dirty="0" smtClean="0"/>
            </a:br>
            <a:endParaRPr lang="en-IN" dirty="0"/>
          </a:p>
        </p:txBody>
      </p:sp>
      <p:sp>
        <p:nvSpPr>
          <p:cNvPr id="3" name="Content Placeholder 2"/>
          <p:cNvSpPr>
            <a:spLocks noGrp="1"/>
          </p:cNvSpPr>
          <p:nvPr>
            <p:ph idx="1"/>
          </p:nvPr>
        </p:nvSpPr>
        <p:spPr/>
        <p:txBody>
          <a:bodyPr>
            <a:normAutofit lnSpcReduction="10000"/>
          </a:bodyPr>
          <a:lstStyle/>
          <a:p>
            <a:r>
              <a:rPr lang="en-IN" dirty="0" smtClean="0"/>
              <a:t>There is a vast range of built-in operations that we can perform on these arrays.</a:t>
            </a:r>
          </a:p>
          <a:p>
            <a:pPr fontAlgn="base"/>
            <a:r>
              <a:rPr lang="en-IN" b="1" dirty="0" smtClean="0"/>
              <a:t>1. </a:t>
            </a:r>
            <a:r>
              <a:rPr lang="en-IN" b="1" dirty="0" err="1" smtClean="0"/>
              <a:t>ndim</a:t>
            </a:r>
            <a:r>
              <a:rPr lang="en-IN" dirty="0" smtClean="0"/>
              <a:t> – It returns the dimensions of the array.</a:t>
            </a:r>
            <a:br>
              <a:rPr lang="en-IN" dirty="0" smtClean="0"/>
            </a:br>
            <a:r>
              <a:rPr lang="en-IN" b="1" dirty="0" smtClean="0"/>
              <a:t>2. </a:t>
            </a:r>
            <a:r>
              <a:rPr lang="en-IN" b="1" dirty="0" err="1" smtClean="0"/>
              <a:t>itemsize</a:t>
            </a:r>
            <a:r>
              <a:rPr lang="en-IN" dirty="0" smtClean="0"/>
              <a:t> – It calculates the byte size of each element.</a:t>
            </a:r>
            <a:br>
              <a:rPr lang="en-IN" dirty="0" smtClean="0"/>
            </a:br>
            <a:r>
              <a:rPr lang="en-IN" b="1" dirty="0" smtClean="0"/>
              <a:t>3. </a:t>
            </a:r>
            <a:r>
              <a:rPr lang="en-IN" b="1" dirty="0" err="1" smtClean="0"/>
              <a:t>dtype</a:t>
            </a:r>
            <a:r>
              <a:rPr lang="en-IN" dirty="0" smtClean="0"/>
              <a:t> – It can determine the data type of the element.</a:t>
            </a:r>
            <a:br>
              <a:rPr lang="en-IN" dirty="0" smtClean="0"/>
            </a:br>
            <a:r>
              <a:rPr lang="en-IN" b="1" dirty="0" smtClean="0"/>
              <a:t>4. reshape</a:t>
            </a:r>
            <a:r>
              <a:rPr lang="en-IN" dirty="0" smtClean="0"/>
              <a:t> – It provides a new view.</a:t>
            </a:r>
            <a:br>
              <a:rPr lang="en-IN" dirty="0" smtClean="0"/>
            </a:br>
            <a:r>
              <a:rPr lang="en-IN" b="1" dirty="0" smtClean="0"/>
              <a:t>5. slicing</a:t>
            </a:r>
            <a:r>
              <a:rPr lang="en-IN" dirty="0" smtClean="0"/>
              <a:t> – It extracts a particular set of elements.</a:t>
            </a:r>
            <a:br>
              <a:rPr lang="en-IN" dirty="0" smtClean="0"/>
            </a:br>
            <a:r>
              <a:rPr lang="en-IN" b="1" dirty="0" smtClean="0"/>
              <a:t>6. </a:t>
            </a:r>
            <a:r>
              <a:rPr lang="en-IN" b="1" dirty="0" err="1" smtClean="0"/>
              <a:t>linspace</a:t>
            </a:r>
            <a:r>
              <a:rPr lang="en-IN" dirty="0" smtClean="0"/>
              <a:t> – Returns evenly spaced elements.</a:t>
            </a:r>
            <a:br>
              <a:rPr lang="en-IN" dirty="0" smtClean="0"/>
            </a:br>
            <a:r>
              <a:rPr lang="en-IN" b="1" dirty="0" smtClean="0"/>
              <a:t>7.</a:t>
            </a:r>
            <a:r>
              <a:rPr lang="en-IN" dirty="0" smtClean="0"/>
              <a:t> max/min , sum, </a:t>
            </a:r>
            <a:r>
              <a:rPr lang="en-IN" dirty="0" err="1" smtClean="0"/>
              <a:t>sqrt</a:t>
            </a:r>
            <a:r>
              <a:rPr lang="en-IN" dirty="0" smtClean="0"/>
              <a:t/>
            </a:r>
            <a:br>
              <a:rPr lang="en-IN" dirty="0" smtClean="0"/>
            </a:br>
            <a:r>
              <a:rPr lang="en-IN" b="1" dirty="0" smtClean="0"/>
              <a:t>8. ravel</a:t>
            </a:r>
            <a:r>
              <a:rPr lang="en-IN" dirty="0" smtClean="0"/>
              <a:t> – It converts the array into a single line.</a:t>
            </a:r>
          </a:p>
          <a:p>
            <a:pPr fontAlgn="base"/>
            <a:r>
              <a:rPr lang="en-IN" dirty="0" smtClean="0"/>
              <a:t>There are also a few Special Operations like sine, cosine, tan, log, etc.</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lnSpcReduction="10000"/>
          </a:bodyPr>
          <a:lstStyle/>
          <a:p>
            <a:r>
              <a:rPr lang="en-IN" dirty="0" err="1" smtClean="0"/>
              <a:t>NumPy</a:t>
            </a:r>
            <a:r>
              <a:rPr lang="en-IN" dirty="0" smtClean="0"/>
              <a:t>, short for Numerical Python, is the fundamental package required for high performance scientific computing and data </a:t>
            </a:r>
            <a:r>
              <a:rPr lang="en-IN" dirty="0" err="1" smtClean="0"/>
              <a:t>analysis.It</a:t>
            </a:r>
            <a:r>
              <a:rPr lang="en-IN" dirty="0" smtClean="0"/>
              <a:t> Provides,</a:t>
            </a:r>
          </a:p>
          <a:p>
            <a:pPr lvl="1"/>
            <a:r>
              <a:rPr lang="en-IN" dirty="0" err="1" smtClean="0"/>
              <a:t>ndarray</a:t>
            </a:r>
            <a:r>
              <a:rPr lang="en-IN" dirty="0" smtClean="0"/>
              <a:t>, a fast and space-efficient multidimensional array providing </a:t>
            </a:r>
            <a:r>
              <a:rPr lang="en-IN" dirty="0" err="1" smtClean="0"/>
              <a:t>vectorized</a:t>
            </a:r>
            <a:endParaRPr lang="en-IN" dirty="0" smtClean="0"/>
          </a:p>
          <a:p>
            <a:pPr lvl="1"/>
            <a:r>
              <a:rPr lang="en-IN" dirty="0" smtClean="0"/>
              <a:t>arithmetic operations and sophisticated </a:t>
            </a:r>
            <a:r>
              <a:rPr lang="en-IN" i="1" dirty="0" smtClean="0"/>
              <a:t>broadcasting capabilities</a:t>
            </a:r>
          </a:p>
          <a:p>
            <a:pPr lvl="1"/>
            <a:r>
              <a:rPr lang="en-IN" dirty="0" smtClean="0"/>
              <a:t>Standard mathematical functions for fast operations on entire arrays of data without having to write loops</a:t>
            </a:r>
          </a:p>
          <a:p>
            <a:pPr lvl="1"/>
            <a:r>
              <a:rPr lang="en-IN" dirty="0" smtClean="0"/>
              <a:t>Tools for reading / writing array data to disk and working with memory-mapped files</a:t>
            </a:r>
          </a:p>
          <a:p>
            <a:pPr lvl="1"/>
            <a:r>
              <a:rPr lang="en-IN" dirty="0" smtClean="0"/>
              <a:t>Linear algebra, random number generation, and Fourier transform capabilities</a:t>
            </a:r>
          </a:p>
          <a:p>
            <a:pPr lvl="1"/>
            <a:r>
              <a:rPr lang="en-IN" dirty="0" smtClean="0"/>
              <a:t> Tools for integrating code written in C, C++, and Fortran</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Checking Array Dimensions in </a:t>
            </a:r>
            <a:r>
              <a:rPr lang="en-IN" dirty="0" err="1" smtClean="0"/>
              <a:t>NumPy</a:t>
            </a:r>
            <a:r>
              <a:rPr lang="en-IN" dirty="0" smtClean="0"/>
              <a:t/>
            </a:r>
            <a:br>
              <a:rPr lang="en-IN" dirty="0" smtClean="0"/>
            </a:br>
            <a:endParaRPr lang="en-IN" dirty="0"/>
          </a:p>
        </p:txBody>
      </p:sp>
      <p:sp>
        <p:nvSpPr>
          <p:cNvPr id="3" name="Content Placeholder 2"/>
          <p:cNvSpPr>
            <a:spLocks noGrp="1"/>
          </p:cNvSpPr>
          <p:nvPr>
            <p:ph idx="1"/>
          </p:nvPr>
        </p:nvSpPr>
        <p:spPr>
          <a:xfrm>
            <a:off x="838200" y="1153551"/>
            <a:ext cx="10515600" cy="5023412"/>
          </a:xfrm>
        </p:spPr>
        <p:txBody>
          <a:bodyPr>
            <a:normAutofit fontScale="92500" lnSpcReduction="10000"/>
          </a:bodyPr>
          <a:lstStyle/>
          <a:p>
            <a:pPr fontAlgn="base"/>
            <a:r>
              <a:rPr lang="en-IN" dirty="0" smtClean="0"/>
              <a:t>We can determine the </a:t>
            </a:r>
            <a:r>
              <a:rPr lang="en-IN" dirty="0" err="1" smtClean="0"/>
              <a:t>NumPy</a:t>
            </a:r>
            <a:r>
              <a:rPr lang="en-IN" dirty="0" smtClean="0"/>
              <a:t> array dimensions using the </a:t>
            </a:r>
            <a:r>
              <a:rPr lang="en-IN" dirty="0" err="1" smtClean="0"/>
              <a:t>ndim</a:t>
            </a:r>
            <a:r>
              <a:rPr lang="en-IN" dirty="0" smtClean="0"/>
              <a:t> attribute. The argument return an integer that indicates the array dimension.</a:t>
            </a:r>
          </a:p>
          <a:p>
            <a:pPr fontAlgn="base"/>
            <a:r>
              <a:rPr lang="en-IN" b="1" dirty="0" smtClean="0"/>
              <a:t>       import </a:t>
            </a:r>
            <a:r>
              <a:rPr lang="en-IN" b="1" dirty="0" err="1" smtClean="0"/>
              <a:t>numpy</a:t>
            </a:r>
            <a:r>
              <a:rPr lang="en-IN" b="1" dirty="0" smtClean="0"/>
              <a:t> as </a:t>
            </a:r>
            <a:r>
              <a:rPr lang="en-IN" b="1" dirty="0" err="1" smtClean="0"/>
              <a:t>np</a:t>
            </a:r>
            <a:endParaRPr lang="en-IN" b="1" dirty="0" smtClean="0"/>
          </a:p>
          <a:p>
            <a:pPr lvl="1" fontAlgn="base">
              <a:buNone/>
            </a:pPr>
            <a:r>
              <a:rPr lang="en-IN" b="1" dirty="0" smtClean="0"/>
              <a:t>     a = </a:t>
            </a:r>
            <a:r>
              <a:rPr lang="en-IN" b="1" dirty="0" err="1" smtClean="0"/>
              <a:t>np.array</a:t>
            </a:r>
            <a:r>
              <a:rPr lang="en-IN" b="1" dirty="0" smtClean="0"/>
              <a:t>(10)</a:t>
            </a:r>
          </a:p>
          <a:p>
            <a:pPr fontAlgn="base"/>
            <a:r>
              <a:rPr lang="en-IN" b="1" dirty="0" smtClean="0"/>
              <a:t>        b = </a:t>
            </a:r>
            <a:r>
              <a:rPr lang="en-IN" b="1" dirty="0" err="1" smtClean="0"/>
              <a:t>np.array</a:t>
            </a:r>
            <a:r>
              <a:rPr lang="en-IN" b="1" dirty="0" smtClean="0"/>
              <a:t>([1,1,1,1])</a:t>
            </a:r>
          </a:p>
          <a:p>
            <a:pPr fontAlgn="base"/>
            <a:r>
              <a:rPr lang="en-IN" b="1" dirty="0" smtClean="0"/>
              <a:t>        c = </a:t>
            </a:r>
            <a:r>
              <a:rPr lang="en-IN" b="1" dirty="0" err="1" smtClean="0"/>
              <a:t>np.array</a:t>
            </a:r>
            <a:r>
              <a:rPr lang="en-IN" b="1" dirty="0" smtClean="0"/>
              <a:t>([[1, 1, 1], [2,2,2]])</a:t>
            </a:r>
          </a:p>
          <a:p>
            <a:pPr fontAlgn="base"/>
            <a:r>
              <a:rPr lang="en-IN" b="1" dirty="0" smtClean="0"/>
              <a:t>        d = </a:t>
            </a:r>
            <a:r>
              <a:rPr lang="en-IN" b="1" dirty="0" err="1" smtClean="0"/>
              <a:t>np.array</a:t>
            </a:r>
            <a:r>
              <a:rPr lang="en-IN" b="1" dirty="0" smtClean="0"/>
              <a:t>([[[1, 1, 1], [2, 2, 2]], [[3, 3, 3], [4, 4, 4]]])</a:t>
            </a:r>
          </a:p>
          <a:p>
            <a:pPr fontAlgn="base"/>
            <a:r>
              <a:rPr lang="en-IN" b="1" dirty="0" smtClean="0"/>
              <a:t>        print(</a:t>
            </a:r>
            <a:r>
              <a:rPr lang="en-IN" b="1" dirty="0" err="1" smtClean="0"/>
              <a:t>a.ndim</a:t>
            </a:r>
            <a:r>
              <a:rPr lang="en-IN" b="1" dirty="0" smtClean="0"/>
              <a:t>)</a:t>
            </a:r>
          </a:p>
          <a:p>
            <a:pPr fontAlgn="base"/>
            <a:r>
              <a:rPr lang="en-IN" b="1" dirty="0" smtClean="0"/>
              <a:t>        print(</a:t>
            </a:r>
            <a:r>
              <a:rPr lang="en-IN" b="1" dirty="0" err="1" smtClean="0"/>
              <a:t>b.ndim</a:t>
            </a:r>
            <a:r>
              <a:rPr lang="en-IN" b="1" dirty="0" smtClean="0"/>
              <a:t>)</a:t>
            </a:r>
          </a:p>
          <a:p>
            <a:pPr fontAlgn="base"/>
            <a:r>
              <a:rPr lang="en-IN" b="1" dirty="0" smtClean="0"/>
              <a:t>        print(</a:t>
            </a:r>
            <a:r>
              <a:rPr lang="en-IN" b="1" dirty="0" err="1" smtClean="0"/>
              <a:t>c.ndim</a:t>
            </a:r>
            <a:r>
              <a:rPr lang="en-IN" b="1" dirty="0" smtClean="0"/>
              <a:t>)</a:t>
            </a:r>
          </a:p>
          <a:p>
            <a:pPr fontAlgn="base"/>
            <a:r>
              <a:rPr lang="en-IN" b="1" dirty="0" smtClean="0"/>
              <a:t>        print(</a:t>
            </a:r>
            <a:r>
              <a:rPr lang="en-IN" b="1" dirty="0" err="1" smtClean="0"/>
              <a:t>d.ndim</a:t>
            </a:r>
            <a:r>
              <a:rPr lang="en-IN" b="1" dirty="0" smtClean="0"/>
              <a:t>)      o/p:</a:t>
            </a: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Higher Dimensional Arrays in </a:t>
            </a:r>
            <a:r>
              <a:rPr lang="en-IN" dirty="0" err="1" smtClean="0"/>
              <a:t>NumPy</a:t>
            </a:r>
            <a:r>
              <a:rPr lang="en-IN" dirty="0" smtClean="0"/>
              <a:t/>
            </a:r>
            <a:br>
              <a:rPr lang="en-IN" dirty="0" smtClean="0"/>
            </a:br>
            <a:endParaRPr lang="en-IN" dirty="0"/>
          </a:p>
        </p:txBody>
      </p:sp>
      <p:sp>
        <p:nvSpPr>
          <p:cNvPr id="3" name="Content Placeholder 2"/>
          <p:cNvSpPr>
            <a:spLocks noGrp="1"/>
          </p:cNvSpPr>
          <p:nvPr>
            <p:ph idx="1"/>
          </p:nvPr>
        </p:nvSpPr>
        <p:spPr/>
        <p:txBody>
          <a:bodyPr>
            <a:normAutofit fontScale="92500" lnSpcReduction="10000"/>
          </a:bodyPr>
          <a:lstStyle/>
          <a:p>
            <a:pPr fontAlgn="base"/>
            <a:r>
              <a:rPr lang="en-IN" dirty="0" smtClean="0"/>
              <a:t>In </a:t>
            </a:r>
            <a:r>
              <a:rPr lang="en-IN" dirty="0" err="1" smtClean="0"/>
              <a:t>Numpy</a:t>
            </a:r>
            <a:r>
              <a:rPr lang="en-IN" dirty="0" smtClean="0"/>
              <a:t> we can have arrays with any number of dimensions. There can be arrays with a high number of dimensions. We define the number of dimensions with the </a:t>
            </a:r>
            <a:r>
              <a:rPr lang="en-IN" dirty="0" err="1" smtClean="0">
                <a:solidFill>
                  <a:srgbClr val="FF0000"/>
                </a:solidFill>
              </a:rPr>
              <a:t>ndim</a:t>
            </a:r>
            <a:r>
              <a:rPr lang="en-IN" dirty="0" smtClean="0">
                <a:solidFill>
                  <a:srgbClr val="FF0000"/>
                </a:solidFill>
              </a:rPr>
              <a:t> argument</a:t>
            </a:r>
            <a:r>
              <a:rPr lang="en-IN" dirty="0" smtClean="0"/>
              <a:t>.</a:t>
            </a:r>
          </a:p>
          <a:p>
            <a:pPr fontAlgn="base"/>
            <a:r>
              <a:rPr lang="en-IN" b="1" dirty="0" smtClean="0"/>
              <a:t>import </a:t>
            </a:r>
            <a:r>
              <a:rPr lang="en-IN" b="1" dirty="0" err="1" smtClean="0"/>
              <a:t>numpy</a:t>
            </a:r>
            <a:r>
              <a:rPr lang="en-IN" b="1" dirty="0" smtClean="0"/>
              <a:t> as </a:t>
            </a:r>
            <a:r>
              <a:rPr lang="en-IN" b="1" dirty="0" err="1" smtClean="0"/>
              <a:t>np</a:t>
            </a:r>
            <a:endParaRPr lang="en-IN" b="1" dirty="0" smtClean="0"/>
          </a:p>
          <a:p>
            <a:pPr fontAlgn="base"/>
            <a:r>
              <a:rPr lang="en-IN" b="1" dirty="0" err="1" smtClean="0"/>
              <a:t>arr</a:t>
            </a:r>
            <a:r>
              <a:rPr lang="en-IN" b="1" dirty="0" smtClean="0"/>
              <a:t> = </a:t>
            </a:r>
            <a:r>
              <a:rPr lang="en-IN" b="1" dirty="0" err="1" smtClean="0"/>
              <a:t>np.array</a:t>
            </a:r>
            <a:r>
              <a:rPr lang="en-IN" b="1" dirty="0" smtClean="0"/>
              <a:t>([1, 1, 1, 1, 1], </a:t>
            </a:r>
            <a:r>
              <a:rPr lang="en-IN" b="1" dirty="0" err="1" smtClean="0"/>
              <a:t>ndmin</a:t>
            </a:r>
            <a:r>
              <a:rPr lang="en-IN" b="1" dirty="0" smtClean="0"/>
              <a:t>=10)</a:t>
            </a:r>
          </a:p>
          <a:p>
            <a:pPr fontAlgn="base"/>
            <a:r>
              <a:rPr lang="en-IN" b="1" dirty="0" smtClean="0"/>
              <a:t>print(</a:t>
            </a:r>
            <a:r>
              <a:rPr lang="en-IN" b="1" dirty="0" err="1" smtClean="0"/>
              <a:t>arr</a:t>
            </a:r>
            <a:r>
              <a:rPr lang="en-IN" b="1" dirty="0" smtClean="0"/>
              <a:t>)</a:t>
            </a:r>
          </a:p>
          <a:p>
            <a:pPr fontAlgn="base"/>
            <a:r>
              <a:rPr lang="en-IN" b="1" dirty="0" smtClean="0"/>
              <a:t>print('number of dimensions :', </a:t>
            </a:r>
            <a:r>
              <a:rPr lang="en-IN" b="1" dirty="0" err="1" smtClean="0"/>
              <a:t>arr.ndim</a:t>
            </a:r>
            <a:r>
              <a:rPr lang="en-IN" b="1" dirty="0" smtClean="0"/>
              <a:t>)    o/p:</a:t>
            </a:r>
          </a:p>
          <a:p>
            <a:pPr fontAlgn="base"/>
            <a:r>
              <a:rPr lang="en-IN" b="1" dirty="0" err="1" smtClean="0">
                <a:solidFill>
                  <a:srgbClr val="FF0000"/>
                </a:solidFill>
              </a:rPr>
              <a:t>Note:</a:t>
            </a:r>
            <a:r>
              <a:rPr lang="en-IN" dirty="0" err="1" smtClean="0">
                <a:solidFill>
                  <a:srgbClr val="FF0000"/>
                </a:solidFill>
              </a:rPr>
              <a:t>I</a:t>
            </a:r>
            <a:r>
              <a:rPr lang="en-IN" dirty="0" err="1" smtClean="0"/>
              <a:t>n</a:t>
            </a:r>
            <a:r>
              <a:rPr lang="en-IN" dirty="0" smtClean="0"/>
              <a:t> the above example, the innermost dimension (10th dim) has 5 elements, the 9th dim has 1 element that is the vector, the 8th dim has 1 element that is the matrix with the vector, the 7th dim has 1 element that is 3D array 6th dim has 1 element that is a 4D array and so on</a:t>
            </a:r>
            <a:endParaRPr lang="en-IN" b="1" dirty="0" smtClean="0"/>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1042" t="22057" r="36792" b="29772"/>
          <a:stretch>
            <a:fillRect/>
          </a:stretch>
        </p:blipFill>
        <p:spPr>
          <a:xfrm>
            <a:off x="858885" y="645888"/>
            <a:ext cx="8158506" cy="4235601"/>
          </a:xfrm>
          <a:prstGeom prst="rect">
            <a:avLst/>
          </a:prstGeom>
        </p:spPr>
      </p:pic>
    </p:spTree>
    <p:extLst>
      <p:ext uri="{BB962C8B-B14F-4D97-AF65-F5344CB8AC3E}">
        <p14:creationId xmlns:p14="http://schemas.microsoft.com/office/powerpoint/2010/main" xmlns="" val="922126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0133" t="21087" r="38428" b="27186"/>
          <a:stretch>
            <a:fillRect/>
          </a:stretch>
        </p:blipFill>
        <p:spPr>
          <a:xfrm>
            <a:off x="1885072" y="1335436"/>
            <a:ext cx="7596554" cy="4294872"/>
          </a:xfrm>
          <a:prstGeom prst="rect">
            <a:avLst/>
          </a:prstGeom>
        </p:spPr>
      </p:pic>
    </p:spTree>
    <p:extLst>
      <p:ext uri="{BB962C8B-B14F-4D97-AF65-F5344CB8AC3E}">
        <p14:creationId xmlns:p14="http://schemas.microsoft.com/office/powerpoint/2010/main" xmlns="" val="1530061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The </a:t>
            </a:r>
            <a:r>
              <a:rPr lang="en-US" dirty="0" err="1" smtClean="0">
                <a:solidFill>
                  <a:srgbClr val="FF0000"/>
                </a:solidFill>
              </a:rPr>
              <a:t>NumPy</a:t>
            </a:r>
            <a:r>
              <a:rPr lang="en-US" dirty="0" smtClean="0">
                <a:solidFill>
                  <a:srgbClr val="FF0000"/>
                </a:solidFill>
              </a:rPr>
              <a:t> </a:t>
            </a:r>
            <a:r>
              <a:rPr lang="en-US" dirty="0" err="1" smtClean="0">
                <a:solidFill>
                  <a:srgbClr val="FF0000"/>
                </a:solidFill>
              </a:rPr>
              <a:t>ndarray</a:t>
            </a:r>
            <a:r>
              <a:rPr lang="en-US" dirty="0" smtClean="0">
                <a:solidFill>
                  <a:srgbClr val="FF0000"/>
                </a:solidFill>
              </a:rPr>
              <a:t>: A Multidimensional Array Object</a:t>
            </a:r>
            <a:endParaRPr lang="en-US" dirty="0">
              <a:solidFill>
                <a:srgbClr val="FF0000"/>
              </a:solidFill>
            </a:endParaRPr>
          </a:p>
        </p:txBody>
      </p:sp>
      <p:pic>
        <p:nvPicPr>
          <p:cNvPr id="1026" name="Picture 2"/>
          <p:cNvPicPr>
            <a:picLocks noGrp="1" noChangeAspect="1" noChangeArrowheads="1"/>
          </p:cNvPicPr>
          <p:nvPr>
            <p:ph idx="1"/>
          </p:nvPr>
        </p:nvPicPr>
        <p:blipFill>
          <a:blip r:embed="rId2"/>
          <a:srcRect l="41760" t="35959" r="23523" b="47553"/>
          <a:stretch>
            <a:fillRect/>
          </a:stretch>
        </p:blipFill>
        <p:spPr bwMode="auto">
          <a:xfrm>
            <a:off x="375966" y="1617785"/>
            <a:ext cx="10717102" cy="2672862"/>
          </a:xfrm>
          <a:prstGeom prst="rect">
            <a:avLst/>
          </a:prstGeom>
          <a:noFill/>
          <a:ln w="9525">
            <a:noFill/>
            <a:miter lim="800000"/>
            <a:headEnd/>
            <a:tailEnd/>
          </a:ln>
          <a:effectLst/>
        </p:spPr>
      </p:pic>
      <p:pic>
        <p:nvPicPr>
          <p:cNvPr id="6" name="Picture 3"/>
          <p:cNvPicPr>
            <a:picLocks noChangeAspect="1" noChangeArrowheads="1"/>
          </p:cNvPicPr>
          <p:nvPr/>
        </p:nvPicPr>
        <p:blipFill>
          <a:blip r:embed="rId2"/>
          <a:srcRect l="42828" t="59663" r="45279" b="33991"/>
          <a:stretch>
            <a:fillRect/>
          </a:stretch>
        </p:blipFill>
        <p:spPr bwMode="auto">
          <a:xfrm>
            <a:off x="351692" y="4593102"/>
            <a:ext cx="4923692" cy="1477105"/>
          </a:xfrm>
          <a:prstGeom prst="rect">
            <a:avLst/>
          </a:prstGeom>
          <a:noFill/>
          <a:ln w="9525">
            <a:noFill/>
            <a:miter lim="800000"/>
            <a:headEnd/>
            <a:tailEnd/>
          </a:ln>
          <a:effectLst/>
        </p:spPr>
      </p:pic>
      <p:pic>
        <p:nvPicPr>
          <p:cNvPr id="7" name="Picture 2"/>
          <p:cNvPicPr>
            <a:picLocks noChangeAspect="1" noChangeArrowheads="1"/>
          </p:cNvPicPr>
          <p:nvPr/>
        </p:nvPicPr>
        <p:blipFill>
          <a:blip r:embed="rId3"/>
          <a:srcRect l="42816" t="62116" r="44642" b="32115"/>
          <a:stretch>
            <a:fillRect/>
          </a:stretch>
        </p:blipFill>
        <p:spPr bwMode="auto">
          <a:xfrm>
            <a:off x="5627076" y="4754881"/>
            <a:ext cx="4569193" cy="1181686"/>
          </a:xfrm>
          <a:prstGeom prst="rect">
            <a:avLst/>
          </a:prstGeom>
          <a:noFill/>
          <a:ln w="9525">
            <a:noFill/>
            <a:miter lim="800000"/>
            <a:headEnd/>
            <a:tailEnd/>
          </a:ln>
          <a:effectLst/>
        </p:spPr>
      </p:pic>
      <p:sp>
        <p:nvSpPr>
          <p:cNvPr id="9" name="TextBox 8"/>
          <p:cNvSpPr txBox="1"/>
          <p:nvPr/>
        </p:nvSpPr>
        <p:spPr>
          <a:xfrm>
            <a:off x="773724" y="5781822"/>
            <a:ext cx="9720774" cy="1107996"/>
          </a:xfrm>
          <a:prstGeom prst="rect">
            <a:avLst/>
          </a:prstGeom>
          <a:noFill/>
        </p:spPr>
        <p:txBody>
          <a:bodyPr wrap="square" rtlCol="0">
            <a:spAutoFit/>
          </a:bodyPr>
          <a:lstStyle/>
          <a:p>
            <a:r>
              <a:rPr lang="en-US" sz="2400" b="1" dirty="0" smtClean="0"/>
              <a:t>Every array has a shape, a </a:t>
            </a:r>
            <a:r>
              <a:rPr lang="en-US" sz="2400" b="1" dirty="0" err="1" smtClean="0"/>
              <a:t>tuple</a:t>
            </a:r>
            <a:r>
              <a:rPr lang="en-US" sz="2400" b="1" dirty="0" smtClean="0"/>
              <a:t> indicating the size of each dimension, and a </a:t>
            </a:r>
            <a:r>
              <a:rPr lang="en-US" sz="2400" b="1" dirty="0" err="1" smtClean="0"/>
              <a:t>dtype</a:t>
            </a:r>
            <a:r>
              <a:rPr lang="en-US" sz="2400" b="1" dirty="0" smtClean="0"/>
              <a:t>, an object describing the data type of the array</a:t>
            </a:r>
          </a:p>
          <a:p>
            <a:endParaRPr lang="en-US" dirty="0"/>
          </a:p>
        </p:txBody>
      </p:sp>
    </p:spTree>
    <p:extLst>
      <p:ext uri="{BB962C8B-B14F-4D97-AF65-F5344CB8AC3E}">
        <p14:creationId xmlns:p14="http://schemas.microsoft.com/office/powerpoint/2010/main" xmlns="" val="241412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280160" y="773723"/>
            <a:ext cx="9608233" cy="519448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N-dimensional array (</a:t>
            </a:r>
            <a:r>
              <a:rPr lang="en-US" dirty="0" err="1">
                <a:hlinkClick r:id="rId2" tooltip="numpy.ndarray"/>
              </a:rPr>
              <a:t>ndarray</a:t>
            </a:r>
            <a:r>
              <a:rPr lang="en-US" dirty="0"/>
              <a:t>)</a:t>
            </a:r>
            <a:br>
              <a:rPr lang="en-US" dirty="0"/>
            </a:br>
            <a:endParaRPr lang="en-US" dirty="0"/>
          </a:p>
        </p:txBody>
      </p:sp>
      <p:sp>
        <p:nvSpPr>
          <p:cNvPr id="3" name="Content Placeholder 2"/>
          <p:cNvSpPr>
            <a:spLocks noGrp="1"/>
          </p:cNvSpPr>
          <p:nvPr>
            <p:ph idx="1"/>
          </p:nvPr>
        </p:nvSpPr>
        <p:spPr/>
        <p:txBody>
          <a:bodyPr/>
          <a:lstStyle/>
          <a:p>
            <a:r>
              <a:rPr lang="en-US" dirty="0"/>
              <a:t>An </a:t>
            </a:r>
            <a:r>
              <a:rPr lang="en-US" dirty="0" err="1">
                <a:hlinkClick r:id="rId2" tooltip="numpy.ndarray"/>
              </a:rPr>
              <a:t>ndarray</a:t>
            </a:r>
            <a:r>
              <a:rPr lang="en-US" dirty="0"/>
              <a:t> is a (usually fixed-size) multidimensional container of items of the same type and size. </a:t>
            </a:r>
            <a:endParaRPr lang="en-US" dirty="0" smtClean="0"/>
          </a:p>
          <a:p>
            <a:r>
              <a:rPr lang="en-US" dirty="0" smtClean="0"/>
              <a:t>The </a:t>
            </a:r>
            <a:r>
              <a:rPr lang="en-US" dirty="0"/>
              <a:t>number of dimensions and items in an array is defined by its </a:t>
            </a:r>
            <a:r>
              <a:rPr lang="en-US" dirty="0">
                <a:hlinkClick r:id="rId3" tooltip="numpy.ndarray.shape"/>
              </a:rPr>
              <a:t>shape</a:t>
            </a:r>
            <a:r>
              <a:rPr lang="en-US" dirty="0"/>
              <a:t>, which is a </a:t>
            </a:r>
            <a:r>
              <a:rPr lang="en-US" dirty="0">
                <a:hlinkClick r:id="rId4" tooltip="(in Python v3.10)"/>
              </a:rPr>
              <a:t>tuple</a:t>
            </a:r>
            <a:r>
              <a:rPr lang="en-US" dirty="0"/>
              <a:t> of </a:t>
            </a:r>
            <a:r>
              <a:rPr lang="en-US" i="1" dirty="0"/>
              <a:t>N</a:t>
            </a:r>
            <a:r>
              <a:rPr lang="en-US" dirty="0"/>
              <a:t> non-negative integers that specify the sizes of each dimension. </a:t>
            </a:r>
            <a:endParaRPr lang="en-US" dirty="0" smtClean="0"/>
          </a:p>
          <a:p>
            <a:r>
              <a:rPr lang="en-US" dirty="0" smtClean="0"/>
              <a:t>The </a:t>
            </a:r>
            <a:r>
              <a:rPr lang="en-US" dirty="0"/>
              <a:t>type of items in the array is specified by a separate </a:t>
            </a:r>
            <a:r>
              <a:rPr lang="en-US" dirty="0">
                <a:hlinkClick r:id="rId5"/>
              </a:rPr>
              <a:t>data-type object (</a:t>
            </a:r>
            <a:r>
              <a:rPr lang="en-US" dirty="0" err="1">
                <a:hlinkClick r:id="rId5"/>
              </a:rPr>
              <a:t>dtype</a:t>
            </a:r>
            <a:r>
              <a:rPr lang="en-US" dirty="0">
                <a:hlinkClick r:id="rId5"/>
              </a:rPr>
              <a:t>)</a:t>
            </a:r>
            <a:r>
              <a:rPr lang="en-US" dirty="0"/>
              <a:t>, one of which is associated with each </a:t>
            </a:r>
            <a:r>
              <a:rPr lang="en-US" dirty="0" err="1"/>
              <a:t>ndarray</a:t>
            </a:r>
            <a:r>
              <a:rPr lang="en-US" dirty="0"/>
              <a:t>.</a:t>
            </a:r>
          </a:p>
        </p:txBody>
      </p:sp>
    </p:spTree>
    <p:extLst>
      <p:ext uri="{BB962C8B-B14F-4D97-AF65-F5344CB8AC3E}">
        <p14:creationId xmlns:p14="http://schemas.microsoft.com/office/powerpoint/2010/main" xmlns="" val="64374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the contents of an </a:t>
            </a:r>
            <a:r>
              <a:rPr lang="en-US" dirty="0" err="1">
                <a:hlinkClick r:id="rId2" tooltip="numpy.ndarray"/>
              </a:rPr>
              <a:t>ndarray</a:t>
            </a:r>
            <a:r>
              <a:rPr lang="en-US" dirty="0"/>
              <a:t> can be accessed and modified by </a:t>
            </a:r>
            <a:r>
              <a:rPr lang="en-US" dirty="0">
                <a:hlinkClick r:id="rId3"/>
              </a:rPr>
              <a:t>indexing or slicing</a:t>
            </a:r>
            <a:r>
              <a:rPr lang="en-US" dirty="0"/>
              <a:t> the array (using, for example, </a:t>
            </a:r>
            <a:r>
              <a:rPr lang="en-US" i="1" dirty="0"/>
              <a:t>N</a:t>
            </a:r>
            <a:r>
              <a:rPr lang="en-US" dirty="0"/>
              <a:t> integers), and via the methods and attributes of the </a:t>
            </a:r>
            <a:r>
              <a:rPr lang="en-US" dirty="0" err="1">
                <a:hlinkClick r:id="rId2" tooltip="numpy.ndarray"/>
              </a:rPr>
              <a:t>ndarray</a:t>
            </a:r>
            <a:r>
              <a:rPr lang="en-US" dirty="0" smtClean="0"/>
              <a:t>.</a:t>
            </a:r>
          </a:p>
          <a:p>
            <a:r>
              <a:rPr lang="en-US" dirty="0"/>
              <a:t>Different </a:t>
            </a:r>
            <a:r>
              <a:rPr lang="en-US" dirty="0" err="1">
                <a:hlinkClick r:id="rId2" tooltip="numpy.ndarray"/>
              </a:rPr>
              <a:t>ndarrays</a:t>
            </a:r>
            <a:r>
              <a:rPr lang="en-US" dirty="0"/>
              <a:t> can share the same data, so that changes made in </a:t>
            </a:r>
            <a:r>
              <a:rPr lang="en-US" dirty="0">
                <a:solidFill>
                  <a:srgbClr val="FF0000"/>
                </a:solidFill>
              </a:rPr>
              <a:t>one </a:t>
            </a:r>
            <a:r>
              <a:rPr lang="en-US" dirty="0" err="1">
                <a:solidFill>
                  <a:srgbClr val="FF0000"/>
                </a:solidFill>
                <a:hlinkClick r:id="rId2" tooltip="numpy.ndarray"/>
              </a:rPr>
              <a:t>ndarray</a:t>
            </a:r>
            <a:r>
              <a:rPr lang="en-US" dirty="0">
                <a:solidFill>
                  <a:srgbClr val="FF0000"/>
                </a:solidFill>
              </a:rPr>
              <a:t> may be visible in another. </a:t>
            </a:r>
            <a:endParaRPr lang="en-US" dirty="0" smtClean="0">
              <a:solidFill>
                <a:srgbClr val="FF0000"/>
              </a:solidFill>
            </a:endParaRPr>
          </a:p>
          <a:p>
            <a:r>
              <a:rPr lang="en-US" dirty="0" smtClean="0"/>
              <a:t>That </a:t>
            </a:r>
            <a:r>
              <a:rPr lang="en-US" dirty="0"/>
              <a:t>is, an </a:t>
            </a:r>
            <a:r>
              <a:rPr lang="en-US" dirty="0" err="1"/>
              <a:t>ndarray</a:t>
            </a:r>
            <a:r>
              <a:rPr lang="en-US" dirty="0"/>
              <a:t> can be a </a:t>
            </a:r>
            <a:r>
              <a:rPr lang="en-US" i="1" dirty="0"/>
              <a:t>“view”</a:t>
            </a:r>
            <a:r>
              <a:rPr lang="en-US" dirty="0"/>
              <a:t> to another </a:t>
            </a:r>
            <a:r>
              <a:rPr lang="en-US" dirty="0" err="1"/>
              <a:t>ndarray</a:t>
            </a:r>
            <a:r>
              <a:rPr lang="en-US" dirty="0"/>
              <a:t>, and the data it is referring to is taken care of by the </a:t>
            </a:r>
            <a:r>
              <a:rPr lang="en-US" i="1" dirty="0"/>
              <a:t>“base”</a:t>
            </a:r>
            <a:r>
              <a:rPr lang="en-US" dirty="0"/>
              <a:t> </a:t>
            </a:r>
            <a:r>
              <a:rPr lang="en-US" dirty="0" err="1"/>
              <a:t>ndarray</a:t>
            </a:r>
            <a:r>
              <a:rPr lang="en-US" dirty="0"/>
              <a:t>. </a:t>
            </a:r>
            <a:endParaRPr lang="en-US" dirty="0" smtClean="0"/>
          </a:p>
          <a:p>
            <a:r>
              <a:rPr lang="en-US" dirty="0" err="1" smtClean="0"/>
              <a:t>ndarrays</a:t>
            </a:r>
            <a:r>
              <a:rPr lang="en-US" dirty="0" smtClean="0"/>
              <a:t> </a:t>
            </a:r>
            <a:r>
              <a:rPr lang="en-US" dirty="0"/>
              <a:t>can also be views to memory owned by Python </a:t>
            </a:r>
            <a:r>
              <a:rPr lang="en-US" dirty="0">
                <a:hlinkClick r:id="rId4" tooltip="(in Python v3.10)"/>
              </a:rPr>
              <a:t>strings</a:t>
            </a:r>
            <a:r>
              <a:rPr lang="en-US" dirty="0"/>
              <a:t> or objects implementing the buffer or </a:t>
            </a:r>
            <a:r>
              <a:rPr lang="en-US" dirty="0">
                <a:hlinkClick r:id="rId5"/>
              </a:rPr>
              <a:t>array</a:t>
            </a:r>
            <a:r>
              <a:rPr lang="en-US" dirty="0"/>
              <a:t> interfaces.</a:t>
            </a:r>
          </a:p>
        </p:txBody>
      </p:sp>
    </p:spTree>
    <p:extLst>
      <p:ext uri="{BB962C8B-B14F-4D97-AF65-F5344CB8AC3E}">
        <p14:creationId xmlns:p14="http://schemas.microsoft.com/office/powerpoint/2010/main" xmlns="" val="250008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explored 2D array in </a:t>
            </a:r>
            <a:r>
              <a:rPr lang="en-US" dirty="0" err="1" smtClean="0"/>
              <a:t>Numpy</a:t>
            </a:r>
            <a:r>
              <a:rPr lang="en-US" dirty="0" smtClean="0"/>
              <a:t> in </a:t>
            </a:r>
            <a:r>
              <a:rPr lang="en-US" dirty="0" smtClean="0">
                <a:hlinkClick r:id="rId2"/>
              </a:rPr>
              <a:t>Python</a:t>
            </a:r>
            <a:r>
              <a:rPr lang="en-US" dirty="0" smtClean="0"/>
              <a:t>.</a:t>
            </a: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2343150" y="2120106"/>
            <a:ext cx="7505700" cy="3762375"/>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dirty="0" err="1" smtClean="0"/>
              <a:t>Numpy</a:t>
            </a:r>
            <a:r>
              <a:rPr lang="en-US" dirty="0" smtClean="0"/>
              <a:t> a </a:t>
            </a:r>
            <a:r>
              <a:rPr lang="en-US" dirty="0" smtClean="0"/>
              <a:t>library in Python adding support for large multidimensional arrays and matrices along with high level mathematical functions to operate these arrays.</a:t>
            </a:r>
          </a:p>
          <a:p>
            <a:pPr fontAlgn="base"/>
            <a:r>
              <a:rPr lang="en-US" b="1" dirty="0" smtClean="0"/>
              <a:t>Benefits of </a:t>
            </a:r>
            <a:r>
              <a:rPr lang="en-US" b="1" dirty="0" err="1" smtClean="0"/>
              <a:t>Numpy</a:t>
            </a:r>
            <a:r>
              <a:rPr lang="en-US" b="1" dirty="0" smtClean="0"/>
              <a:t> :</a:t>
            </a:r>
            <a:endParaRPr lang="en-US" dirty="0" smtClean="0"/>
          </a:p>
          <a:p>
            <a:pPr fontAlgn="base"/>
            <a:r>
              <a:rPr lang="en-US" dirty="0" err="1" smtClean="0"/>
              <a:t>Numpy</a:t>
            </a:r>
            <a:r>
              <a:rPr lang="en-US" dirty="0" smtClean="0"/>
              <a:t> are very fast as compared to traditional lists because they use fixed </a:t>
            </a:r>
            <a:r>
              <a:rPr lang="en-US" dirty="0" err="1" smtClean="0"/>
              <a:t>datatype</a:t>
            </a:r>
            <a:r>
              <a:rPr lang="en-US" dirty="0" smtClean="0"/>
              <a:t> and contiguous memory allocation.</a:t>
            </a:r>
          </a:p>
          <a:p>
            <a:pPr fontAlgn="base"/>
            <a:r>
              <a:rPr lang="en-US" dirty="0" err="1" smtClean="0"/>
              <a:t>Numpy</a:t>
            </a:r>
            <a:r>
              <a:rPr lang="en-US" dirty="0" smtClean="0"/>
              <a:t> has lot more functions.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Applications</a:t>
            </a:r>
            <a:br>
              <a:rPr lang="en-IN" dirty="0" smtClean="0"/>
            </a:br>
            <a:endParaRPr lang="en-IN" dirty="0"/>
          </a:p>
        </p:txBody>
      </p:sp>
      <p:sp>
        <p:nvSpPr>
          <p:cNvPr id="3" name="Content Placeholder 2"/>
          <p:cNvSpPr>
            <a:spLocks noGrp="1"/>
          </p:cNvSpPr>
          <p:nvPr>
            <p:ph idx="1"/>
          </p:nvPr>
        </p:nvSpPr>
        <p:spPr>
          <a:xfrm>
            <a:off x="838200" y="1209822"/>
            <a:ext cx="10515600" cy="4967141"/>
          </a:xfrm>
        </p:spPr>
        <p:txBody>
          <a:bodyPr>
            <a:normAutofit lnSpcReduction="10000"/>
          </a:bodyPr>
          <a:lstStyle/>
          <a:p>
            <a:r>
              <a:rPr lang="en-IN" dirty="0" smtClean="0"/>
              <a:t>An alternative for lists and arrays in Python-</a:t>
            </a:r>
          </a:p>
          <a:p>
            <a:pPr lvl="1"/>
            <a:r>
              <a:rPr lang="en-IN" dirty="0" smtClean="0"/>
              <a:t>Arrays in </a:t>
            </a:r>
            <a:r>
              <a:rPr lang="en-IN" dirty="0" err="1" smtClean="0"/>
              <a:t>Numpy</a:t>
            </a:r>
            <a:r>
              <a:rPr lang="en-IN" dirty="0" smtClean="0"/>
              <a:t> are equivalent to lists in python. </a:t>
            </a:r>
          </a:p>
          <a:p>
            <a:pPr lvl="1"/>
            <a:r>
              <a:rPr lang="en-IN" dirty="0" smtClean="0"/>
              <a:t>Like lists in python, the </a:t>
            </a:r>
            <a:r>
              <a:rPr lang="en-IN" dirty="0" err="1" smtClean="0"/>
              <a:t>Numpy</a:t>
            </a:r>
            <a:r>
              <a:rPr lang="en-IN" dirty="0" smtClean="0"/>
              <a:t> arrays are </a:t>
            </a:r>
            <a:r>
              <a:rPr lang="en-IN" dirty="0" smtClean="0">
                <a:solidFill>
                  <a:srgbClr val="FF0000"/>
                </a:solidFill>
              </a:rPr>
              <a:t>homogenous sets of elements</a:t>
            </a:r>
            <a:r>
              <a:rPr lang="en-IN" dirty="0" smtClean="0"/>
              <a:t>. </a:t>
            </a:r>
          </a:p>
          <a:p>
            <a:pPr lvl="1"/>
            <a:r>
              <a:rPr lang="en-IN" dirty="0" smtClean="0"/>
              <a:t>It maintains </a:t>
            </a:r>
            <a:r>
              <a:rPr lang="en-IN" dirty="0" smtClean="0">
                <a:solidFill>
                  <a:srgbClr val="FF0000"/>
                </a:solidFill>
              </a:rPr>
              <a:t>uniformity </a:t>
            </a:r>
            <a:r>
              <a:rPr lang="en-IN" dirty="0" smtClean="0"/>
              <a:t>for mathematical operations that </a:t>
            </a:r>
            <a:r>
              <a:rPr lang="en-IN" dirty="0" smtClean="0">
                <a:solidFill>
                  <a:srgbClr val="FF0000"/>
                </a:solidFill>
              </a:rPr>
              <a:t>would not </a:t>
            </a:r>
            <a:r>
              <a:rPr lang="en-IN" dirty="0" smtClean="0"/>
              <a:t>be possible with heterogeneous elements.</a:t>
            </a:r>
          </a:p>
          <a:p>
            <a:pPr lvl="1"/>
            <a:r>
              <a:rPr lang="en-IN" dirty="0" smtClean="0"/>
              <a:t>Another benefit of using </a:t>
            </a:r>
            <a:r>
              <a:rPr lang="en-IN" dirty="0" err="1" smtClean="0"/>
              <a:t>NumPy</a:t>
            </a:r>
            <a:r>
              <a:rPr lang="en-IN" dirty="0" smtClean="0"/>
              <a:t> arrays is there are a </a:t>
            </a:r>
            <a:r>
              <a:rPr lang="en-IN" dirty="0" smtClean="0">
                <a:solidFill>
                  <a:srgbClr val="FF0000"/>
                </a:solidFill>
              </a:rPr>
              <a:t>large number of functions </a:t>
            </a:r>
            <a:r>
              <a:rPr lang="en-IN" dirty="0" smtClean="0"/>
              <a:t>that are applicable.</a:t>
            </a:r>
          </a:p>
          <a:p>
            <a:r>
              <a:rPr lang="en-IN" dirty="0" err="1" smtClean="0"/>
              <a:t>NumPy</a:t>
            </a:r>
            <a:r>
              <a:rPr lang="en-IN" dirty="0" smtClean="0"/>
              <a:t> maintains minimal memory</a:t>
            </a:r>
          </a:p>
          <a:p>
            <a:pPr lvl="1"/>
            <a:r>
              <a:rPr lang="en-IN" dirty="0" smtClean="0"/>
              <a:t>Arrays in </a:t>
            </a:r>
            <a:r>
              <a:rPr lang="en-IN" dirty="0" err="1" smtClean="0"/>
              <a:t>NumPy</a:t>
            </a:r>
            <a:r>
              <a:rPr lang="en-IN" dirty="0" smtClean="0"/>
              <a:t> are objects. </a:t>
            </a:r>
          </a:p>
          <a:p>
            <a:pPr lvl="1"/>
            <a:r>
              <a:rPr lang="en-IN" dirty="0" smtClean="0"/>
              <a:t>Python </a:t>
            </a:r>
            <a:r>
              <a:rPr lang="en-IN" dirty="0" smtClean="0">
                <a:solidFill>
                  <a:srgbClr val="FF0000"/>
                </a:solidFill>
              </a:rPr>
              <a:t>deletes and creates </a:t>
            </a:r>
            <a:r>
              <a:rPr lang="en-IN" dirty="0" smtClean="0"/>
              <a:t>these objects continually, as per the requirements. </a:t>
            </a:r>
          </a:p>
          <a:p>
            <a:pPr lvl="1"/>
            <a:r>
              <a:rPr lang="en-IN" dirty="0" smtClean="0"/>
              <a:t>Hence, the </a:t>
            </a:r>
            <a:r>
              <a:rPr lang="en-IN" dirty="0" smtClean="0">
                <a:solidFill>
                  <a:srgbClr val="FF0000"/>
                </a:solidFill>
              </a:rPr>
              <a:t>memory allocation is less </a:t>
            </a:r>
            <a:r>
              <a:rPr lang="en-IN" dirty="0" smtClean="0"/>
              <a:t>as compared to Python lists. </a:t>
            </a:r>
          </a:p>
          <a:p>
            <a:pPr lvl="1"/>
            <a:r>
              <a:rPr lang="en-IN" dirty="0" err="1" smtClean="0"/>
              <a:t>NumPy</a:t>
            </a:r>
            <a:r>
              <a:rPr lang="en-IN" dirty="0" smtClean="0"/>
              <a:t> has features </a:t>
            </a:r>
            <a:r>
              <a:rPr lang="en-IN" dirty="0" smtClean="0">
                <a:solidFill>
                  <a:srgbClr val="FF0000"/>
                </a:solidFill>
              </a:rPr>
              <a:t>to avoid memory wastage </a:t>
            </a:r>
            <a:r>
              <a:rPr lang="en-IN" dirty="0" smtClean="0"/>
              <a:t>in the data buffer.</a:t>
            </a:r>
          </a:p>
          <a:p>
            <a:endParaRPr lang="en-IN" dirty="0" smtClean="0"/>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arr</a:t>
            </a:r>
            <a:r>
              <a:rPr lang="en-US" dirty="0" smtClean="0"/>
              <a:t> = </a:t>
            </a:r>
            <a:r>
              <a:rPr lang="en-US" dirty="0" err="1" smtClean="0"/>
              <a:t>np.array</a:t>
            </a:r>
            <a:r>
              <a:rPr lang="en-US" dirty="0" smtClean="0"/>
              <a:t>([2,4,6], </a:t>
            </a:r>
            <a:r>
              <a:rPr lang="en-US" dirty="0" err="1" smtClean="0"/>
              <a:t>dtype</a:t>
            </a:r>
            <a:r>
              <a:rPr lang="en-US" dirty="0" smtClean="0"/>
              <a:t>='int32') </a:t>
            </a:r>
            <a:r>
              <a:rPr lang="en-US" dirty="0" smtClean="0"/>
              <a:t/>
            </a:r>
            <a:br>
              <a:rPr lang="en-US" dirty="0" smtClean="0"/>
            </a:br>
            <a:r>
              <a:rPr lang="en-US" dirty="0" smtClean="0"/>
              <a:t>print(</a:t>
            </a:r>
            <a:r>
              <a:rPr lang="en-US" dirty="0" err="1" smtClean="0"/>
              <a:t>arr</a:t>
            </a:r>
            <a:r>
              <a:rPr lang="en-US" dirty="0" smtClean="0"/>
              <a:t>)     o/p:</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371600" y="2443956"/>
            <a:ext cx="8372475" cy="311467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fontAlgn="base"/>
            <a:r>
              <a:rPr lang="en-US" b="1" dirty="0" smtClean="0"/>
              <a:t>Accessing/Indexing specific element</a:t>
            </a:r>
          </a:p>
          <a:p>
            <a:pPr fontAlgn="base"/>
            <a:r>
              <a:rPr lang="en-US" dirty="0" smtClean="0"/>
              <a:t>To get a specific element from an array use </a:t>
            </a:r>
            <a:r>
              <a:rPr lang="en-US" dirty="0" err="1" smtClean="0"/>
              <a:t>arr</a:t>
            </a:r>
            <a:r>
              <a:rPr lang="en-US" dirty="0" smtClean="0"/>
              <a:t>[</a:t>
            </a:r>
            <a:r>
              <a:rPr lang="en-US" dirty="0" err="1" smtClean="0"/>
              <a:t>r,c</a:t>
            </a:r>
            <a:r>
              <a:rPr lang="en-US" dirty="0" smtClean="0"/>
              <a:t>]</a:t>
            </a:r>
          </a:p>
          <a:p>
            <a:r>
              <a:rPr lang="en-US" dirty="0" err="1" smtClean="0"/>
              <a:t>a</a:t>
            </a:r>
            <a:r>
              <a:rPr lang="en-US" dirty="0" err="1" smtClean="0"/>
              <a:t>rr</a:t>
            </a:r>
            <a:r>
              <a:rPr lang="en-US" dirty="0" smtClean="0"/>
              <a:t>[1,1]    o/p:</a:t>
            </a:r>
          </a:p>
          <a:p>
            <a:r>
              <a:rPr lang="en-US" dirty="0" err="1" smtClean="0"/>
              <a:t>arr</a:t>
            </a:r>
            <a:r>
              <a:rPr lang="en-US" dirty="0" smtClean="0"/>
              <a:t>[1,:] #This will return all elements of 1st row in the form of </a:t>
            </a:r>
            <a:r>
              <a:rPr lang="en-US" dirty="0" smtClean="0"/>
              <a:t>array</a:t>
            </a:r>
          </a:p>
          <a:p>
            <a:r>
              <a:rPr lang="en-US" dirty="0" smtClean="0"/>
              <a:t>#</a:t>
            </a:r>
            <a:r>
              <a:rPr lang="en-US" b="1" dirty="0" smtClean="0"/>
              <a:t> Accessing multiple rows and columns at a </a:t>
            </a:r>
            <a:r>
              <a:rPr lang="en-US" b="1" dirty="0" smtClean="0"/>
              <a:t>time</a:t>
            </a:r>
          </a:p>
          <a:p>
            <a:r>
              <a:rPr lang="en-US" dirty="0" err="1" smtClean="0"/>
              <a:t>arr</a:t>
            </a:r>
            <a:r>
              <a:rPr lang="en-US" dirty="0" smtClean="0"/>
              <a:t> = </a:t>
            </a:r>
            <a:r>
              <a:rPr lang="en-US" dirty="0" err="1" smtClean="0"/>
              <a:t>np.ones</a:t>
            </a:r>
            <a:r>
              <a:rPr lang="en-US" dirty="0" smtClean="0"/>
              <a:t>((4,4)) </a:t>
            </a:r>
            <a:endParaRPr lang="en-US" dirty="0" smtClean="0"/>
          </a:p>
          <a:p>
            <a:r>
              <a:rPr lang="en-US" dirty="0" smtClean="0"/>
              <a:t>t </a:t>
            </a:r>
            <a:r>
              <a:rPr lang="en-US" dirty="0" smtClean="0"/>
              <a:t>= </a:t>
            </a:r>
            <a:r>
              <a:rPr lang="en-US" dirty="0" err="1" smtClean="0"/>
              <a:t>arr</a:t>
            </a:r>
            <a:r>
              <a:rPr lang="en-US" dirty="0" smtClean="0"/>
              <a:t>[1:3,1:3</a:t>
            </a:r>
            <a:r>
              <a:rPr lang="en-US" dirty="0" smtClean="0"/>
              <a:t>]</a:t>
            </a:r>
          </a:p>
          <a:p>
            <a:r>
              <a:rPr lang="en-US" dirty="0" smtClean="0"/>
              <a:t> </a:t>
            </a:r>
            <a:r>
              <a:rPr lang="en-US" dirty="0" smtClean="0"/>
              <a:t>print(t) </a:t>
            </a:r>
            <a:endParaRPr lang="en-US" dirty="0" smtClean="0"/>
          </a:p>
          <a:p>
            <a:r>
              <a:rPr lang="en-US" dirty="0" smtClean="0"/>
              <a:t># </a:t>
            </a:r>
            <a:r>
              <a:rPr lang="en-US" dirty="0" smtClean="0"/>
              <a:t>t will be a 2x2 matrix with 4 elements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Initializing different types of an array</a:t>
            </a:r>
            <a:br>
              <a:rPr lang="en-US" b="1" dirty="0" smtClean="0"/>
            </a:br>
            <a:endParaRPr lang="en-US" dirty="0"/>
          </a:p>
        </p:txBody>
      </p:sp>
      <p:sp>
        <p:nvSpPr>
          <p:cNvPr id="3" name="Content Placeholder 2"/>
          <p:cNvSpPr>
            <a:spLocks noGrp="1"/>
          </p:cNvSpPr>
          <p:nvPr>
            <p:ph idx="1"/>
          </p:nvPr>
        </p:nvSpPr>
        <p:spPr>
          <a:xfrm>
            <a:off x="838200" y="1201783"/>
            <a:ext cx="10515600" cy="4975180"/>
          </a:xfrm>
        </p:spPr>
        <p:txBody>
          <a:bodyPr>
            <a:normAutofit fontScale="92500" lnSpcReduction="10000"/>
          </a:bodyPr>
          <a:lstStyle/>
          <a:p>
            <a:pPr fontAlgn="base"/>
            <a:r>
              <a:rPr lang="en-US" dirty="0" smtClean="0"/>
              <a:t>There are various built-in functions used to initialize an array</a:t>
            </a:r>
            <a:br>
              <a:rPr lang="en-US" dirty="0" smtClean="0"/>
            </a:br>
            <a:r>
              <a:rPr lang="en-US" b="1" dirty="0" smtClean="0"/>
              <a:t>Zeros </a:t>
            </a:r>
            <a:r>
              <a:rPr lang="en-US" b="1" dirty="0" smtClean="0"/>
              <a:t>Array:</a:t>
            </a:r>
            <a:r>
              <a:rPr lang="en-US" dirty="0" smtClean="0"/>
              <a:t/>
            </a:r>
            <a:br>
              <a:rPr lang="en-US" dirty="0" smtClean="0"/>
            </a:br>
            <a:r>
              <a:rPr lang="en-US" dirty="0" smtClean="0"/>
              <a:t>zeros((</a:t>
            </a:r>
            <a:r>
              <a:rPr lang="en-US" dirty="0" err="1" smtClean="0"/>
              <a:t>r,c</a:t>
            </a:r>
            <a:r>
              <a:rPr lang="en-US" dirty="0" smtClean="0"/>
              <a:t>)) - It will return an array with all elements zeros with r number of rows and c number of columns.</a:t>
            </a:r>
          </a:p>
          <a:p>
            <a:pPr>
              <a:buNone/>
            </a:pPr>
            <a:r>
              <a:rPr lang="en-US" dirty="0" smtClean="0"/>
              <a:t>     </a:t>
            </a:r>
            <a:r>
              <a:rPr lang="en-US" dirty="0" err="1" smtClean="0"/>
              <a:t>arr_zeros</a:t>
            </a:r>
            <a:r>
              <a:rPr lang="en-US" dirty="0" smtClean="0"/>
              <a:t> </a:t>
            </a:r>
            <a:r>
              <a:rPr lang="en-US" dirty="0" smtClean="0"/>
              <a:t>= </a:t>
            </a:r>
            <a:r>
              <a:rPr lang="en-US" dirty="0" err="1" smtClean="0"/>
              <a:t>np.zeros</a:t>
            </a:r>
            <a:r>
              <a:rPr lang="en-US" dirty="0" smtClean="0"/>
              <a:t>((3,5)) print(</a:t>
            </a:r>
            <a:r>
              <a:rPr lang="en-US" dirty="0" err="1" smtClean="0"/>
              <a:t>arr_zeros</a:t>
            </a:r>
            <a:r>
              <a:rPr lang="en-US" dirty="0" smtClean="0"/>
              <a:t>)</a:t>
            </a:r>
          </a:p>
          <a:p>
            <a:pPr fontAlgn="base"/>
            <a:r>
              <a:rPr lang="en-US" b="1" dirty="0" smtClean="0"/>
              <a:t>Ones Array</a:t>
            </a:r>
            <a:r>
              <a:rPr lang="en-US" dirty="0" smtClean="0"/>
              <a:t/>
            </a:r>
            <a:br>
              <a:rPr lang="en-US" dirty="0" smtClean="0"/>
            </a:br>
            <a:r>
              <a:rPr lang="en-US" dirty="0" smtClean="0"/>
              <a:t>Similar to zeros we can also have all elements as one by using ones((</a:t>
            </a:r>
            <a:r>
              <a:rPr lang="en-US" dirty="0" err="1" smtClean="0"/>
              <a:t>r,c</a:t>
            </a:r>
            <a:r>
              <a:rPr lang="en-US" dirty="0" smtClean="0"/>
              <a:t>))</a:t>
            </a:r>
          </a:p>
          <a:p>
            <a:pPr>
              <a:buNone/>
            </a:pPr>
            <a:r>
              <a:rPr lang="en-US" dirty="0" smtClean="0"/>
              <a:t>    </a:t>
            </a:r>
            <a:r>
              <a:rPr lang="en-US" dirty="0" err="1" smtClean="0"/>
              <a:t>arr_ones</a:t>
            </a:r>
            <a:r>
              <a:rPr lang="en-US" dirty="0" smtClean="0"/>
              <a:t> </a:t>
            </a:r>
            <a:r>
              <a:rPr lang="en-US" dirty="0" smtClean="0"/>
              <a:t>= 2*</a:t>
            </a:r>
            <a:r>
              <a:rPr lang="en-US" dirty="0" err="1" smtClean="0"/>
              <a:t>np.ones</a:t>
            </a:r>
            <a:r>
              <a:rPr lang="en-US" dirty="0" smtClean="0"/>
              <a:t>((3,5)) print(</a:t>
            </a:r>
            <a:r>
              <a:rPr lang="en-US" dirty="0" err="1" smtClean="0"/>
              <a:t>arr_ones</a:t>
            </a:r>
            <a:r>
              <a:rPr lang="en-US" dirty="0" smtClean="0"/>
              <a:t>)</a:t>
            </a:r>
          </a:p>
          <a:p>
            <a:pPr fontAlgn="base"/>
            <a:r>
              <a:rPr lang="en-US" b="1" dirty="0" smtClean="0"/>
              <a:t>Random Array</a:t>
            </a:r>
            <a:r>
              <a:rPr lang="en-US" dirty="0" smtClean="0"/>
              <a:t/>
            </a:r>
            <a:br>
              <a:rPr lang="en-US" dirty="0" smtClean="0"/>
            </a:br>
            <a:r>
              <a:rPr lang="en-US" dirty="0" err="1" smtClean="0"/>
              <a:t>random.rand</a:t>
            </a:r>
            <a:r>
              <a:rPr lang="en-US" dirty="0" smtClean="0"/>
              <a:t>(</a:t>
            </a:r>
            <a:r>
              <a:rPr lang="en-US" dirty="0" err="1" smtClean="0"/>
              <a:t>r,c</a:t>
            </a:r>
            <a:r>
              <a:rPr lang="en-US" dirty="0" smtClean="0"/>
              <a:t>) - this function will generate an array with all random elements.</a:t>
            </a:r>
          </a:p>
          <a:p>
            <a:pPr>
              <a:buNone/>
            </a:pPr>
            <a:r>
              <a:rPr lang="en-US" dirty="0" smtClean="0"/>
              <a:t>     </a:t>
            </a:r>
            <a:r>
              <a:rPr lang="en-US" dirty="0" err="1" smtClean="0"/>
              <a:t>arr_rand</a:t>
            </a:r>
            <a:r>
              <a:rPr lang="en-US" dirty="0" smtClean="0"/>
              <a:t> </a:t>
            </a:r>
            <a:r>
              <a:rPr lang="en-US" dirty="0" smtClean="0"/>
              <a:t>= </a:t>
            </a:r>
            <a:r>
              <a:rPr lang="en-US" dirty="0" err="1" smtClean="0"/>
              <a:t>np.random.rand</a:t>
            </a:r>
            <a:r>
              <a:rPr lang="en-US" dirty="0" smtClean="0"/>
              <a:t>(3,4) print(</a:t>
            </a:r>
            <a:r>
              <a:rPr lang="en-US" dirty="0" err="1" smtClean="0"/>
              <a:t>arr_rand</a:t>
            </a:r>
            <a:r>
              <a:rPr lang="en-US" dirty="0" smtClean="0"/>
              <a: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8640"/>
            <a:ext cx="10515600" cy="5628323"/>
          </a:xfrm>
        </p:spPr>
        <p:txBody>
          <a:bodyPr>
            <a:normAutofit fontScale="92500" lnSpcReduction="20000"/>
          </a:bodyPr>
          <a:lstStyle/>
          <a:p>
            <a:pPr fontAlgn="base"/>
            <a:r>
              <a:rPr lang="en-US" b="1" dirty="0" smtClean="0"/>
              <a:t>Identity</a:t>
            </a:r>
            <a:r>
              <a:rPr lang="en-US" dirty="0" smtClean="0"/>
              <a:t/>
            </a:r>
            <a:br>
              <a:rPr lang="en-US" dirty="0" smtClean="0"/>
            </a:br>
            <a:r>
              <a:rPr lang="en-US" dirty="0" smtClean="0"/>
              <a:t>identity(r) will return an identity matrix of r row and r columns.</a:t>
            </a:r>
          </a:p>
          <a:p>
            <a:pPr>
              <a:buNone/>
            </a:pPr>
            <a:r>
              <a:rPr lang="en-US" dirty="0" smtClean="0"/>
              <a:t>     </a:t>
            </a:r>
            <a:r>
              <a:rPr lang="en-US" dirty="0" err="1" smtClean="0"/>
              <a:t>arr_i</a:t>
            </a:r>
            <a:r>
              <a:rPr lang="en-US" dirty="0" smtClean="0"/>
              <a:t> </a:t>
            </a:r>
            <a:r>
              <a:rPr lang="en-US" dirty="0" smtClean="0"/>
              <a:t>= </a:t>
            </a:r>
            <a:r>
              <a:rPr lang="en-US" dirty="0" err="1" smtClean="0"/>
              <a:t>np.identity</a:t>
            </a:r>
            <a:r>
              <a:rPr lang="en-US" dirty="0" smtClean="0"/>
              <a:t>(3) print(</a:t>
            </a:r>
            <a:r>
              <a:rPr lang="en-US" dirty="0" err="1" smtClean="0"/>
              <a:t>arr_i</a:t>
            </a:r>
            <a:r>
              <a:rPr lang="en-US" dirty="0" smtClean="0"/>
              <a:t>)</a:t>
            </a:r>
            <a:endParaRPr lang="en-US" dirty="0" smtClean="0"/>
          </a:p>
          <a:p>
            <a:pPr fontAlgn="base"/>
            <a:r>
              <a:rPr lang="en-US" b="1" dirty="0" smtClean="0">
                <a:solidFill>
                  <a:srgbClr val="FF0000"/>
                </a:solidFill>
              </a:rPr>
              <a:t>Operations on 2D array</a:t>
            </a:r>
          </a:p>
          <a:p>
            <a:pPr fontAlgn="base"/>
            <a:r>
              <a:rPr lang="en-US" b="1" dirty="0" smtClean="0"/>
              <a:t>Arithmetic Operations</a:t>
            </a:r>
            <a:r>
              <a:rPr lang="en-US" dirty="0" smtClean="0"/>
              <a:t/>
            </a:r>
            <a:br>
              <a:rPr lang="en-US" dirty="0" smtClean="0"/>
            </a:br>
            <a:r>
              <a:rPr lang="en-US" dirty="0" smtClean="0"/>
              <a:t>Applying scalar operations to an array.</a:t>
            </a:r>
          </a:p>
          <a:p>
            <a:r>
              <a:rPr lang="en-US" dirty="0" smtClean="0"/>
              <a:t>a = </a:t>
            </a:r>
            <a:r>
              <a:rPr lang="en-US" dirty="0" err="1" smtClean="0"/>
              <a:t>np.array</a:t>
            </a:r>
            <a:r>
              <a:rPr lang="en-US" dirty="0" smtClean="0"/>
              <a:t>([[1,2,3],[4,6,2],[0,7,1]]) </a:t>
            </a:r>
            <a:endParaRPr lang="en-US" dirty="0" smtClean="0"/>
          </a:p>
          <a:p>
            <a:r>
              <a:rPr lang="en-US" dirty="0" smtClean="0"/>
              <a:t>#</a:t>
            </a:r>
            <a:r>
              <a:rPr lang="en-US" dirty="0" smtClean="0"/>
              <a:t>array with size 3x3 </a:t>
            </a:r>
            <a:endParaRPr lang="en-US" dirty="0" smtClean="0"/>
          </a:p>
          <a:p>
            <a:r>
              <a:rPr lang="en-US" dirty="0" smtClean="0"/>
              <a:t>#</a:t>
            </a:r>
            <a:r>
              <a:rPr lang="en-US" dirty="0" smtClean="0"/>
              <a:t>Scalar operation - It will operate with scalar to each element of an array </a:t>
            </a:r>
            <a:endParaRPr lang="en-US" dirty="0" smtClean="0"/>
          </a:p>
          <a:p>
            <a:r>
              <a:rPr lang="en-US" dirty="0" smtClean="0"/>
              <a:t>print(a+2</a:t>
            </a:r>
            <a:r>
              <a:rPr lang="en-US" dirty="0" smtClean="0"/>
              <a:t>) </a:t>
            </a:r>
            <a:endParaRPr lang="en-US" dirty="0" smtClean="0"/>
          </a:p>
          <a:p>
            <a:r>
              <a:rPr lang="en-US" dirty="0" smtClean="0"/>
              <a:t>print(a-4</a:t>
            </a:r>
            <a:r>
              <a:rPr lang="en-US" dirty="0" smtClean="0"/>
              <a:t>) </a:t>
            </a:r>
            <a:endParaRPr lang="en-US" dirty="0" smtClean="0"/>
          </a:p>
          <a:p>
            <a:r>
              <a:rPr lang="en-US" dirty="0" smtClean="0"/>
              <a:t>print(a*3</a:t>
            </a:r>
            <a:r>
              <a:rPr lang="en-US" dirty="0" smtClean="0"/>
              <a:t>) </a:t>
            </a:r>
            <a:endParaRPr lang="en-US" dirty="0" smtClean="0"/>
          </a:p>
          <a:p>
            <a:r>
              <a:rPr lang="en-US" dirty="0" smtClean="0"/>
              <a:t>print(a/2</a:t>
            </a:r>
            <a:r>
              <a:rPr lang="en-US" dirty="0" smtClean="0"/>
              <a:t>) </a:t>
            </a:r>
            <a:endParaRPr lang="en-US" dirty="0" smtClean="0"/>
          </a:p>
          <a:p>
            <a:r>
              <a:rPr lang="en-US" dirty="0" smtClean="0"/>
              <a:t>print(a</a:t>
            </a:r>
            <a:r>
              <a:rPr lang="en-US" dirty="0" smtClean="0"/>
              <a:t>**2)</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operation for 2D matrix</a:t>
            </a:r>
            <a:br>
              <a:rPr lang="en-US"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smtClean="0"/>
              <a:t>= </a:t>
            </a:r>
            <a:r>
              <a:rPr lang="en-US" dirty="0" err="1" smtClean="0"/>
              <a:t>np.array</a:t>
            </a:r>
            <a:r>
              <a:rPr lang="en-US" dirty="0" smtClean="0"/>
              <a:t>([[1,2,3],[4,6,2],[0,7,1]]) </a:t>
            </a:r>
            <a:endParaRPr lang="en-US" dirty="0" smtClean="0"/>
          </a:p>
          <a:p>
            <a:r>
              <a:rPr lang="en-US" dirty="0" smtClean="0"/>
              <a:t>#</a:t>
            </a:r>
            <a:r>
              <a:rPr lang="en-US" dirty="0" smtClean="0"/>
              <a:t>array with size 3x3 </a:t>
            </a:r>
            <a:endParaRPr lang="en-US" dirty="0" smtClean="0"/>
          </a:p>
          <a:p>
            <a:r>
              <a:rPr lang="en-US" dirty="0" smtClean="0"/>
              <a:t>b </a:t>
            </a:r>
            <a:r>
              <a:rPr lang="en-US" dirty="0" smtClean="0"/>
              <a:t>= </a:t>
            </a:r>
            <a:r>
              <a:rPr lang="en-US" dirty="0" err="1" smtClean="0"/>
              <a:t>np.array</a:t>
            </a:r>
            <a:r>
              <a:rPr lang="en-US" dirty="0" smtClean="0"/>
              <a:t>([[3,6],[1,4],[7,2]]) </a:t>
            </a:r>
            <a:endParaRPr lang="en-US" dirty="0" smtClean="0"/>
          </a:p>
          <a:p>
            <a:r>
              <a:rPr lang="en-US" dirty="0" smtClean="0"/>
              <a:t>#</a:t>
            </a:r>
            <a:r>
              <a:rPr lang="en-US" dirty="0" smtClean="0"/>
              <a:t>array with size </a:t>
            </a:r>
            <a:r>
              <a:rPr lang="en-US" dirty="0" smtClean="0"/>
              <a:t>3x2</a:t>
            </a:r>
          </a:p>
          <a:p>
            <a:r>
              <a:rPr lang="en-US" dirty="0" smtClean="0"/>
              <a:t> </a:t>
            </a:r>
            <a:r>
              <a:rPr lang="en-US" dirty="0" smtClean="0"/>
              <a:t>c = </a:t>
            </a:r>
            <a:r>
              <a:rPr lang="en-US" dirty="0" err="1" smtClean="0"/>
              <a:t>np.array</a:t>
            </a:r>
            <a:r>
              <a:rPr lang="en-US" dirty="0" smtClean="0"/>
              <a:t>([[1,0,3],[2,3,1],[0,0,1]]) </a:t>
            </a:r>
            <a:endParaRPr lang="en-US" dirty="0" smtClean="0"/>
          </a:p>
          <a:p>
            <a:r>
              <a:rPr lang="en-US" dirty="0" smtClean="0"/>
              <a:t>add </a:t>
            </a:r>
            <a:r>
              <a:rPr lang="en-US" dirty="0" smtClean="0"/>
              <a:t>= </a:t>
            </a:r>
            <a:r>
              <a:rPr lang="en-US" dirty="0" err="1" smtClean="0"/>
              <a:t>a+c</a:t>
            </a:r>
            <a:r>
              <a:rPr lang="en-US" dirty="0" smtClean="0"/>
              <a:t> </a:t>
            </a:r>
            <a:endParaRPr lang="en-US" dirty="0" smtClean="0"/>
          </a:p>
          <a:p>
            <a:r>
              <a:rPr lang="en-US" dirty="0" err="1" smtClean="0"/>
              <a:t>mul</a:t>
            </a:r>
            <a:r>
              <a:rPr lang="en-US" dirty="0" smtClean="0"/>
              <a:t> </a:t>
            </a:r>
            <a:r>
              <a:rPr lang="en-US" dirty="0" smtClean="0"/>
              <a:t>= </a:t>
            </a:r>
            <a:r>
              <a:rPr lang="en-US" dirty="0" err="1" smtClean="0"/>
              <a:t>np.matmul</a:t>
            </a:r>
            <a:r>
              <a:rPr lang="en-US" dirty="0" smtClean="0"/>
              <a:t>(</a:t>
            </a:r>
            <a:r>
              <a:rPr lang="en-US" dirty="0" err="1" smtClean="0"/>
              <a:t>a,b</a:t>
            </a:r>
            <a:r>
              <a:rPr lang="en-US" dirty="0" smtClean="0"/>
              <a:t>) #Matrix multiplication of a and </a:t>
            </a:r>
            <a:r>
              <a:rPr lang="en-US" dirty="0" smtClean="0"/>
              <a:t>b</a:t>
            </a:r>
          </a:p>
          <a:p>
            <a:r>
              <a:rPr lang="en-US" dirty="0" smtClean="0"/>
              <a:t> </a:t>
            </a:r>
            <a:r>
              <a:rPr lang="en-US" dirty="0" smtClean="0"/>
              <a:t>print(add</a:t>
            </a:r>
            <a:r>
              <a:rPr lang="en-US" dirty="0" smtClean="0"/>
              <a:t>)</a:t>
            </a:r>
          </a:p>
          <a:p>
            <a:r>
              <a:rPr lang="en-US" dirty="0" smtClean="0"/>
              <a:t> </a:t>
            </a:r>
            <a:r>
              <a:rPr lang="en-US" dirty="0" smtClean="0"/>
              <a:t>print(</a:t>
            </a:r>
            <a:r>
              <a:rPr lang="en-US" dirty="0" err="1" smtClean="0"/>
              <a:t>mul</a:t>
            </a:r>
            <a:r>
              <a:rPr lang="en-US" dirty="0" smtClean="0"/>
              <a: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5577"/>
            <a:ext cx="10515600" cy="5641386"/>
          </a:xfrm>
        </p:spPr>
        <p:txBody>
          <a:bodyPr>
            <a:normAutofit fontScale="77500" lnSpcReduction="20000"/>
          </a:bodyPr>
          <a:lstStyle/>
          <a:p>
            <a:pPr fontAlgn="base"/>
            <a:r>
              <a:rPr lang="en-US" b="1" dirty="0" smtClean="0"/>
              <a:t>Finding Minimum and Maximum from all elements</a:t>
            </a:r>
            <a:endParaRPr lang="en-US" dirty="0" smtClean="0"/>
          </a:p>
          <a:p>
            <a:r>
              <a:rPr lang="en-US" dirty="0" smtClean="0"/>
              <a:t>np.min(b</a:t>
            </a:r>
            <a:r>
              <a:rPr lang="en-US" dirty="0" smtClean="0"/>
              <a:t>)</a:t>
            </a:r>
          </a:p>
          <a:p>
            <a:r>
              <a:rPr lang="en-US" dirty="0" smtClean="0"/>
              <a:t>np.max(b</a:t>
            </a:r>
            <a:r>
              <a:rPr lang="en-US" dirty="0" smtClean="0"/>
              <a:t>)</a:t>
            </a:r>
          </a:p>
          <a:p>
            <a:pPr fontAlgn="base"/>
            <a:r>
              <a:rPr lang="en-US" b="1" dirty="0" smtClean="0"/>
              <a:t>Finding determinant of a Matrix</a:t>
            </a:r>
            <a:endParaRPr lang="en-US" dirty="0" smtClean="0"/>
          </a:p>
          <a:p>
            <a:r>
              <a:rPr lang="en-US" dirty="0" err="1" smtClean="0"/>
              <a:t>np.linag.det</a:t>
            </a:r>
            <a:r>
              <a:rPr lang="en-US" dirty="0" smtClean="0"/>
              <a:t>(a</a:t>
            </a:r>
            <a:r>
              <a:rPr lang="en-US" dirty="0" smtClean="0"/>
              <a:t>)</a:t>
            </a:r>
          </a:p>
          <a:p>
            <a:pPr fontAlgn="base"/>
            <a:r>
              <a:rPr lang="en-US" b="1" dirty="0" smtClean="0"/>
              <a:t>Sum of elements along the column and row</a:t>
            </a:r>
            <a:endParaRPr lang="en-US" dirty="0" smtClean="0"/>
          </a:p>
          <a:p>
            <a:r>
              <a:rPr lang="en-US" dirty="0" smtClean="0"/>
              <a:t>#To add all elements of a column </a:t>
            </a:r>
            <a:endParaRPr lang="en-US" dirty="0" smtClean="0"/>
          </a:p>
          <a:p>
            <a:r>
              <a:rPr lang="en-US" dirty="0" smtClean="0"/>
              <a:t>np.sum(</a:t>
            </a:r>
            <a:r>
              <a:rPr lang="en-US" dirty="0" err="1" smtClean="0"/>
              <a:t>b,axis</a:t>
            </a:r>
            <a:r>
              <a:rPr lang="en-US" dirty="0" smtClean="0"/>
              <a:t>=0)</a:t>
            </a:r>
          </a:p>
          <a:p>
            <a:r>
              <a:rPr lang="en-US" dirty="0" smtClean="0"/>
              <a:t>#To add all elements of a row </a:t>
            </a:r>
            <a:endParaRPr lang="en-US" dirty="0" smtClean="0"/>
          </a:p>
          <a:p>
            <a:r>
              <a:rPr lang="en-US" dirty="0" smtClean="0"/>
              <a:t>np.sum(</a:t>
            </a:r>
            <a:r>
              <a:rPr lang="en-US" dirty="0" err="1" smtClean="0"/>
              <a:t>b,axis</a:t>
            </a:r>
            <a:r>
              <a:rPr lang="en-US" dirty="0" smtClean="0"/>
              <a:t>=1)</a:t>
            </a:r>
          </a:p>
          <a:p>
            <a:pPr fontAlgn="base"/>
            <a:r>
              <a:rPr lang="en-US" b="1" dirty="0" smtClean="0"/>
              <a:t>Reorganizing Array</a:t>
            </a:r>
          </a:p>
          <a:p>
            <a:pPr fontAlgn="base"/>
            <a:r>
              <a:rPr lang="en-US" b="1" dirty="0" smtClean="0">
                <a:solidFill>
                  <a:srgbClr val="FF0000"/>
                </a:solidFill>
              </a:rPr>
              <a:t>Changing shape of an array</a:t>
            </a:r>
            <a:endParaRPr lang="en-US" dirty="0" smtClean="0">
              <a:solidFill>
                <a:srgbClr val="FF0000"/>
              </a:solidFill>
            </a:endParaRPr>
          </a:p>
          <a:p>
            <a:r>
              <a:rPr lang="en-US" dirty="0" smtClean="0"/>
              <a:t>before = </a:t>
            </a:r>
            <a:r>
              <a:rPr lang="en-US" dirty="0" err="1" smtClean="0"/>
              <a:t>np.array</a:t>
            </a:r>
            <a:r>
              <a:rPr lang="en-US" dirty="0" smtClean="0"/>
              <a:t>([[1,2,3,4],[5,6,7,8]]) </a:t>
            </a:r>
            <a:r>
              <a:rPr lang="en-US" dirty="0" smtClean="0"/>
              <a:t>	#</a:t>
            </a:r>
            <a:r>
              <a:rPr lang="en-US" dirty="0" smtClean="0"/>
              <a:t>it's dimensions are 2x4 </a:t>
            </a:r>
            <a:endParaRPr lang="en-US" dirty="0" smtClean="0"/>
          </a:p>
          <a:p>
            <a:r>
              <a:rPr lang="en-US" dirty="0" smtClean="0"/>
              <a:t>after </a:t>
            </a:r>
            <a:r>
              <a:rPr lang="en-US" dirty="0" smtClean="0"/>
              <a:t>= </a:t>
            </a:r>
            <a:r>
              <a:rPr lang="en-US" dirty="0" err="1" smtClean="0"/>
              <a:t>before.reshape</a:t>
            </a:r>
            <a:r>
              <a:rPr lang="en-US" dirty="0" smtClean="0"/>
              <a:t>(4,2) </a:t>
            </a:r>
            <a:r>
              <a:rPr lang="en-US" dirty="0" smtClean="0"/>
              <a:t>	#</a:t>
            </a:r>
            <a:r>
              <a:rPr lang="en-US" dirty="0" smtClean="0"/>
              <a:t>it's dimensions are 4x2 </a:t>
            </a:r>
            <a:endParaRPr lang="en-US" dirty="0" smtClean="0"/>
          </a:p>
          <a:p>
            <a:r>
              <a:rPr lang="en-US" dirty="0" smtClean="0"/>
              <a:t>print(after</a:t>
            </a:r>
            <a:r>
              <a:rPr lang="en-US" dirty="0" smtClean="0"/>
              <a:t>)</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451"/>
            <a:ext cx="10515600" cy="5667512"/>
          </a:xfrm>
        </p:spPr>
        <p:txBody>
          <a:bodyPr/>
          <a:lstStyle/>
          <a:p>
            <a:pPr fontAlgn="base"/>
            <a:r>
              <a:rPr lang="en-US" b="1" dirty="0" smtClean="0"/>
              <a:t>Horizontal Stacking</a:t>
            </a:r>
            <a:r>
              <a:rPr lang="en-US" dirty="0" smtClean="0"/>
              <a:t> - </a:t>
            </a:r>
            <a:r>
              <a:rPr lang="en-US" dirty="0" err="1" smtClean="0"/>
              <a:t>Concatinating</a:t>
            </a:r>
            <a:r>
              <a:rPr lang="en-US" dirty="0" smtClean="0"/>
              <a:t> 2 arrays in horizontal manner</a:t>
            </a:r>
          </a:p>
          <a:p>
            <a:r>
              <a:rPr lang="en-US" dirty="0" smtClean="0"/>
              <a:t>a = </a:t>
            </a:r>
            <a:r>
              <a:rPr lang="en-US" dirty="0" err="1" smtClean="0"/>
              <a:t>np.identity</a:t>
            </a:r>
            <a:r>
              <a:rPr lang="en-US" dirty="0" smtClean="0"/>
              <a:t>(2</a:t>
            </a:r>
            <a:r>
              <a:rPr lang="en-US" dirty="0" smtClean="0"/>
              <a:t>)</a:t>
            </a:r>
          </a:p>
          <a:p>
            <a:r>
              <a:rPr lang="en-US" dirty="0" smtClean="0"/>
              <a:t> </a:t>
            </a:r>
            <a:r>
              <a:rPr lang="en-US" dirty="0" smtClean="0"/>
              <a:t>b = </a:t>
            </a:r>
            <a:r>
              <a:rPr lang="en-US" dirty="0" err="1" smtClean="0"/>
              <a:t>np.array</a:t>
            </a:r>
            <a:r>
              <a:rPr lang="en-US" dirty="0" smtClean="0"/>
              <a:t>([[1,2],[2,1]]) </a:t>
            </a:r>
            <a:endParaRPr lang="en-US" dirty="0" smtClean="0"/>
          </a:p>
          <a:p>
            <a:r>
              <a:rPr lang="en-US" dirty="0" err="1" smtClean="0"/>
              <a:t>np.hstack</a:t>
            </a:r>
            <a:r>
              <a:rPr lang="en-US" dirty="0" smtClean="0"/>
              <a:t>((</a:t>
            </a:r>
            <a:r>
              <a:rPr lang="en-US" dirty="0" err="1" smtClean="0"/>
              <a:t>a,b</a:t>
            </a:r>
            <a:r>
              <a:rPr lang="en-US" dirty="0" smtClean="0"/>
              <a:t>))</a:t>
            </a:r>
          </a:p>
          <a:p>
            <a:r>
              <a:rPr lang="en-US" dirty="0" smtClean="0"/>
              <a:t>o/p:</a:t>
            </a:r>
          </a:p>
          <a:p>
            <a:r>
              <a:rPr lang="en-US" i="1" dirty="0" smtClean="0"/>
              <a:t>array([[1., 0., 1., 2.],</a:t>
            </a:r>
            <a:r>
              <a:rPr lang="en-US" dirty="0" smtClean="0"/>
              <a:t/>
            </a:r>
            <a:br>
              <a:rPr lang="en-US" dirty="0" smtClean="0"/>
            </a:br>
            <a:r>
              <a:rPr lang="en-US" i="1" dirty="0" smtClean="0"/>
              <a:t>[0., 1., 2., 1</a:t>
            </a:r>
            <a:r>
              <a:rPr lang="en-US" i="1" dirty="0" smtClean="0"/>
              <a:t>.]])</a:t>
            </a:r>
          </a:p>
          <a:p>
            <a:pPr fontAlgn="base"/>
            <a:r>
              <a:rPr lang="en-US" b="1" dirty="0" smtClean="0"/>
              <a:t>Vertical Stacking</a:t>
            </a:r>
            <a:r>
              <a:rPr lang="en-US" dirty="0" smtClean="0"/>
              <a:t> - </a:t>
            </a:r>
            <a:r>
              <a:rPr lang="en-US" dirty="0" err="1" smtClean="0"/>
              <a:t>Concatinating</a:t>
            </a:r>
            <a:r>
              <a:rPr lang="en-US" dirty="0" smtClean="0"/>
              <a:t> 2 arrays in vertical manner</a:t>
            </a:r>
          </a:p>
          <a:p>
            <a:r>
              <a:rPr lang="en-US" dirty="0" smtClean="0"/>
              <a:t>a = </a:t>
            </a:r>
            <a:r>
              <a:rPr lang="en-US" dirty="0" err="1" smtClean="0"/>
              <a:t>np.identity</a:t>
            </a:r>
            <a:r>
              <a:rPr lang="en-US" dirty="0" smtClean="0"/>
              <a:t>(2) </a:t>
            </a:r>
            <a:endParaRPr lang="en-US" dirty="0" smtClean="0"/>
          </a:p>
          <a:p>
            <a:r>
              <a:rPr lang="en-US" dirty="0" smtClean="0"/>
              <a:t>b </a:t>
            </a:r>
            <a:r>
              <a:rPr lang="en-US" dirty="0" smtClean="0"/>
              <a:t>= </a:t>
            </a:r>
            <a:r>
              <a:rPr lang="en-US" dirty="0" err="1" smtClean="0"/>
              <a:t>np.array</a:t>
            </a:r>
            <a:r>
              <a:rPr lang="en-US" dirty="0" smtClean="0"/>
              <a:t>([[1,2],[2,1]]) </a:t>
            </a:r>
            <a:endParaRPr lang="en-US" dirty="0" smtClean="0"/>
          </a:p>
          <a:p>
            <a:r>
              <a:rPr lang="en-US" dirty="0" err="1" smtClean="0"/>
              <a:t>np.vstack</a:t>
            </a:r>
            <a:r>
              <a:rPr lang="en-US" dirty="0" smtClean="0"/>
              <a:t>((</a:t>
            </a:r>
            <a:r>
              <a:rPr lang="en-US" dirty="0" err="1" smtClean="0"/>
              <a:t>a,b</a:t>
            </a:r>
            <a:r>
              <a:rPr lang="en-US" dirty="0" smtClean="0"/>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Example1:</a:t>
            </a:r>
            <a:r>
              <a:rPr lang="en-US" dirty="0"/>
              <a:t>A 2-dimensional array of size 2 x 3, composed of 4-byte integer elements:</a:t>
            </a:r>
          </a:p>
        </p:txBody>
      </p:sp>
      <p:sp>
        <p:nvSpPr>
          <p:cNvPr id="3" name="Content Placeholder 2"/>
          <p:cNvSpPr>
            <a:spLocks noGrp="1"/>
          </p:cNvSpPr>
          <p:nvPr>
            <p:ph idx="1"/>
          </p:nvPr>
        </p:nvSpPr>
        <p:spPr/>
        <p:txBody>
          <a:bodyPr>
            <a:normAutofit lnSpcReduction="10000"/>
          </a:bodyPr>
          <a:lstStyle/>
          <a:p>
            <a:r>
              <a:rPr lang="en-US" dirty="0"/>
              <a:t>x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np</a:t>
            </a:r>
            <a:r>
              <a:rPr lang="en-US" b="1" dirty="0"/>
              <a:t>.</a:t>
            </a:r>
            <a:r>
              <a:rPr lang="en-US" dirty="0"/>
              <a:t>int32</a:t>
            </a:r>
            <a:r>
              <a:rPr lang="en-US" b="1" dirty="0"/>
              <a:t>)</a:t>
            </a:r>
            <a:r>
              <a:rPr lang="en-US" dirty="0"/>
              <a:t> </a:t>
            </a:r>
          </a:p>
          <a:p>
            <a:pPr marL="0" indent="0">
              <a:buNone/>
            </a:pPr>
            <a:r>
              <a:rPr lang="en-US" dirty="0" smtClean="0"/>
              <a:t>	&gt;&gt;&gt; </a:t>
            </a:r>
            <a:r>
              <a:rPr lang="en-US" dirty="0"/>
              <a:t>type</a:t>
            </a:r>
            <a:r>
              <a:rPr lang="en-US" b="1" dirty="0"/>
              <a:t>(</a:t>
            </a:r>
            <a:r>
              <a:rPr lang="en-US" dirty="0"/>
              <a:t>x</a:t>
            </a:r>
            <a:r>
              <a:rPr lang="en-US" b="1" dirty="0"/>
              <a:t>)</a:t>
            </a:r>
            <a:r>
              <a:rPr lang="en-US" dirty="0"/>
              <a:t> </a:t>
            </a:r>
            <a:endParaRPr lang="en-US" dirty="0" smtClean="0"/>
          </a:p>
          <a:p>
            <a:pPr marL="457200" lvl="1" indent="0">
              <a:buNone/>
            </a:pPr>
            <a:r>
              <a:rPr lang="en-US" i="1" dirty="0" smtClean="0"/>
              <a:t>	o/p:&lt;class </a:t>
            </a:r>
            <a:r>
              <a:rPr lang="en-US" i="1" dirty="0"/>
              <a:t>'</a:t>
            </a:r>
            <a:r>
              <a:rPr lang="en-US" i="1" dirty="0" err="1"/>
              <a:t>numpy.ndarray</a:t>
            </a:r>
            <a:r>
              <a:rPr lang="en-US" i="1" dirty="0"/>
              <a:t>'&gt;</a:t>
            </a:r>
            <a:r>
              <a:rPr lang="en-US" dirty="0"/>
              <a:t> </a:t>
            </a:r>
            <a:endParaRPr lang="en-US" dirty="0" smtClean="0"/>
          </a:p>
          <a:p>
            <a:pPr marL="0" indent="0">
              <a:buNone/>
            </a:pPr>
            <a:r>
              <a:rPr lang="en-US" dirty="0" smtClean="0"/>
              <a:t>	&gt;&gt;&gt; </a:t>
            </a:r>
            <a:r>
              <a:rPr lang="en-US" dirty="0" err="1" smtClean="0"/>
              <a:t>x</a:t>
            </a:r>
            <a:r>
              <a:rPr lang="en-US" b="1" dirty="0" err="1" smtClean="0"/>
              <a:t>.</a:t>
            </a:r>
            <a:r>
              <a:rPr lang="en-US" dirty="0" err="1" smtClean="0"/>
              <a:t>shape</a:t>
            </a:r>
            <a:r>
              <a:rPr lang="en-US" dirty="0" smtClean="0"/>
              <a:t>= </a:t>
            </a:r>
            <a:r>
              <a:rPr lang="en-US" i="1" dirty="0"/>
              <a:t>(2, 3)</a:t>
            </a:r>
            <a:r>
              <a:rPr lang="en-US" dirty="0"/>
              <a:t> </a:t>
            </a:r>
            <a:r>
              <a:rPr lang="en-US" dirty="0" smtClean="0"/>
              <a:t>  o/p:</a:t>
            </a:r>
            <a:endParaRPr lang="en-US" dirty="0" smtClean="0"/>
          </a:p>
          <a:p>
            <a:pPr marL="457200" lvl="1" indent="0">
              <a:buNone/>
            </a:pPr>
            <a:r>
              <a:rPr lang="en-US" dirty="0" smtClean="0"/>
              <a:t>	&gt;&gt;&gt; </a:t>
            </a:r>
            <a:r>
              <a:rPr lang="en-US" dirty="0" err="1"/>
              <a:t>x</a:t>
            </a:r>
            <a:r>
              <a:rPr lang="en-US" b="1" dirty="0" err="1"/>
              <a:t>.</a:t>
            </a:r>
            <a:r>
              <a:rPr lang="en-US" dirty="0" err="1"/>
              <a:t>dtype</a:t>
            </a:r>
            <a:r>
              <a:rPr lang="en-US" dirty="0"/>
              <a:t> </a:t>
            </a:r>
            <a:r>
              <a:rPr lang="en-US" dirty="0" smtClean="0"/>
              <a:t>                       </a:t>
            </a:r>
            <a:r>
              <a:rPr lang="en-US" i="1" dirty="0" smtClean="0"/>
              <a:t>o/p:dtype</a:t>
            </a:r>
            <a:r>
              <a:rPr lang="en-US" i="1" dirty="0"/>
              <a:t>('int32</a:t>
            </a:r>
            <a:r>
              <a:rPr lang="en-US" i="1" dirty="0" smtClean="0"/>
              <a:t>')</a:t>
            </a:r>
          </a:p>
          <a:p>
            <a:r>
              <a:rPr lang="en-US" dirty="0"/>
              <a:t>The array can be indexed using Python container-like syntax:</a:t>
            </a:r>
          </a:p>
          <a:p>
            <a:r>
              <a:rPr lang="en-US" dirty="0"/>
              <a:t>&gt;&gt;&gt; </a:t>
            </a:r>
            <a:r>
              <a:rPr lang="en-US" i="1" dirty="0"/>
              <a:t># The element of x in the *second* row, *third* column, namely, 6.</a:t>
            </a:r>
            <a:r>
              <a:rPr lang="en-US" dirty="0"/>
              <a:t> </a:t>
            </a:r>
            <a:endParaRPr lang="en-US" dirty="0" smtClean="0"/>
          </a:p>
          <a:p>
            <a:pPr marL="0" indent="0">
              <a:buNone/>
            </a:pPr>
            <a:r>
              <a:rPr lang="en-US" dirty="0" smtClean="0"/>
              <a:t>	&gt;&gt;&gt; </a:t>
            </a:r>
            <a:r>
              <a:rPr lang="en-US" dirty="0"/>
              <a:t>x</a:t>
            </a:r>
            <a:r>
              <a:rPr lang="en-US" b="1" dirty="0"/>
              <a:t>[1,</a:t>
            </a:r>
            <a:r>
              <a:rPr lang="en-US" dirty="0"/>
              <a:t> </a:t>
            </a:r>
            <a:r>
              <a:rPr lang="en-US" b="1" dirty="0"/>
              <a:t>2]</a:t>
            </a:r>
            <a:r>
              <a:rPr lang="en-US" dirty="0"/>
              <a:t> </a:t>
            </a:r>
            <a:endParaRPr lang="en-US" dirty="0" smtClean="0"/>
          </a:p>
          <a:p>
            <a:pPr marL="0" indent="0">
              <a:buNone/>
            </a:pPr>
            <a:r>
              <a:rPr lang="en-US" i="1" dirty="0" smtClean="0"/>
              <a:t>	o/p:6</a:t>
            </a:r>
            <a:endParaRPr lang="en-US" dirty="0"/>
          </a:p>
          <a:p>
            <a:pPr marL="457200" lvl="1" indent="0">
              <a:buNone/>
            </a:pPr>
            <a:endParaRPr lang="en-US" dirty="0"/>
          </a:p>
        </p:txBody>
      </p:sp>
    </p:spTree>
    <p:extLst>
      <p:ext uri="{BB962C8B-B14F-4D97-AF65-F5344CB8AC3E}">
        <p14:creationId xmlns:p14="http://schemas.microsoft.com/office/powerpoint/2010/main" xmlns="" val="3374338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example </a:t>
            </a:r>
            <a:r>
              <a:rPr lang="en-US" dirty="0">
                <a:hlinkClick r:id="rId2"/>
              </a:rPr>
              <a:t>slicing</a:t>
            </a:r>
            <a:r>
              <a:rPr lang="en-US" dirty="0"/>
              <a:t> can produce views of the array:</a:t>
            </a:r>
          </a:p>
        </p:txBody>
      </p:sp>
      <p:sp>
        <p:nvSpPr>
          <p:cNvPr id="3" name="Content Placeholder 2"/>
          <p:cNvSpPr>
            <a:spLocks noGrp="1"/>
          </p:cNvSpPr>
          <p:nvPr>
            <p:ph idx="1"/>
          </p:nvPr>
        </p:nvSpPr>
        <p:spPr/>
        <p:txBody>
          <a:bodyPr/>
          <a:lstStyle/>
          <a:p>
            <a:r>
              <a:rPr lang="en-US" dirty="0"/>
              <a:t>y </a:t>
            </a:r>
            <a:r>
              <a:rPr lang="en-US" b="1" dirty="0"/>
              <a:t>=</a:t>
            </a:r>
            <a:r>
              <a:rPr lang="en-US" dirty="0"/>
              <a:t> x</a:t>
            </a:r>
            <a:r>
              <a:rPr lang="en-US" b="1" dirty="0"/>
              <a:t>[:,1]</a:t>
            </a:r>
            <a:r>
              <a:rPr lang="en-US" dirty="0"/>
              <a:t> </a:t>
            </a:r>
            <a:endParaRPr lang="en-US" dirty="0" smtClean="0"/>
          </a:p>
          <a:p>
            <a:pPr marL="0" indent="0">
              <a:buNone/>
            </a:pPr>
            <a:r>
              <a:rPr lang="en-US" dirty="0" smtClean="0"/>
              <a:t>	&gt;&gt;&gt; </a:t>
            </a:r>
            <a:r>
              <a:rPr lang="en-US" dirty="0"/>
              <a:t>y </a:t>
            </a:r>
            <a:endParaRPr lang="en-US" dirty="0" smtClean="0"/>
          </a:p>
          <a:p>
            <a:pPr marL="457200" lvl="1" indent="0">
              <a:buNone/>
            </a:pPr>
            <a:r>
              <a:rPr lang="en-US" i="1" dirty="0" smtClean="0"/>
              <a:t>	o/</a:t>
            </a:r>
            <a:r>
              <a:rPr lang="en-US" i="1" dirty="0" err="1" smtClean="0"/>
              <a:t>p:array</a:t>
            </a:r>
            <a:r>
              <a:rPr lang="en-US" i="1" dirty="0"/>
              <a:t>([2, 5], </a:t>
            </a:r>
            <a:r>
              <a:rPr lang="en-US" i="1" dirty="0" err="1"/>
              <a:t>dtype</a:t>
            </a:r>
            <a:r>
              <a:rPr lang="en-US" i="1" dirty="0"/>
              <a:t>=int32)</a:t>
            </a:r>
            <a:r>
              <a:rPr lang="en-US" dirty="0"/>
              <a:t> </a:t>
            </a:r>
            <a:endParaRPr lang="en-US" dirty="0" smtClean="0"/>
          </a:p>
          <a:p>
            <a:r>
              <a:rPr lang="en-US" dirty="0" smtClean="0"/>
              <a:t>y</a:t>
            </a:r>
            <a:r>
              <a:rPr lang="en-US" b="1" dirty="0" smtClean="0"/>
              <a:t>[0</a:t>
            </a:r>
            <a:r>
              <a:rPr lang="en-US" b="1" dirty="0"/>
              <a:t>]</a:t>
            </a:r>
            <a:r>
              <a:rPr lang="en-US" dirty="0"/>
              <a:t> </a:t>
            </a:r>
            <a:r>
              <a:rPr lang="en-US" b="1" dirty="0"/>
              <a:t>=</a:t>
            </a:r>
            <a:r>
              <a:rPr lang="en-US" dirty="0"/>
              <a:t> </a:t>
            </a:r>
            <a:r>
              <a:rPr lang="en-US" b="1" dirty="0"/>
              <a:t>9</a:t>
            </a:r>
            <a:r>
              <a:rPr lang="en-US" dirty="0"/>
              <a:t> </a:t>
            </a:r>
            <a:r>
              <a:rPr lang="en-US" i="1" dirty="0"/>
              <a:t># this also changes the corresponding element in </a:t>
            </a:r>
            <a:r>
              <a:rPr lang="en-US" i="1" dirty="0" smtClean="0"/>
              <a:t>x</a:t>
            </a:r>
          </a:p>
          <a:p>
            <a:pPr marL="0" indent="0">
              <a:buNone/>
            </a:pPr>
            <a:r>
              <a:rPr lang="en-US" dirty="0" smtClean="0"/>
              <a:t>	 </a:t>
            </a:r>
            <a:r>
              <a:rPr lang="en-US" dirty="0"/>
              <a:t>&gt;&gt;&gt; y </a:t>
            </a:r>
            <a:endParaRPr lang="en-US" dirty="0" smtClean="0"/>
          </a:p>
          <a:p>
            <a:pPr marL="0" indent="0">
              <a:buNone/>
            </a:pPr>
            <a:r>
              <a:rPr lang="en-US" i="1" dirty="0" smtClean="0"/>
              <a:t>	o/</a:t>
            </a:r>
            <a:r>
              <a:rPr lang="en-US" i="1" dirty="0" err="1" smtClean="0"/>
              <a:t>p:array</a:t>
            </a:r>
            <a:r>
              <a:rPr lang="en-US" i="1" dirty="0"/>
              <a:t>([9, 5], </a:t>
            </a:r>
            <a:r>
              <a:rPr lang="en-US" i="1" dirty="0" err="1"/>
              <a:t>dtype</a:t>
            </a:r>
            <a:r>
              <a:rPr lang="en-US" i="1" dirty="0"/>
              <a:t>=int32)</a:t>
            </a:r>
            <a:r>
              <a:rPr lang="en-US" dirty="0"/>
              <a:t> </a:t>
            </a:r>
            <a:endParaRPr lang="en-US" dirty="0" smtClean="0"/>
          </a:p>
          <a:p>
            <a:pPr marL="0" indent="0">
              <a:buNone/>
            </a:pPr>
            <a:r>
              <a:rPr lang="en-US" dirty="0"/>
              <a:t>	</a:t>
            </a:r>
            <a:r>
              <a:rPr lang="en-US" dirty="0" smtClean="0"/>
              <a:t>&gt;&gt;&gt;x </a:t>
            </a:r>
          </a:p>
          <a:p>
            <a:pPr marL="0" indent="0">
              <a:buNone/>
            </a:pPr>
            <a:r>
              <a:rPr lang="en-US" i="1" dirty="0" smtClean="0"/>
              <a:t>o/</a:t>
            </a:r>
            <a:r>
              <a:rPr lang="en-US" i="1" dirty="0" err="1" smtClean="0"/>
              <a:t>p:array</a:t>
            </a:r>
            <a:r>
              <a:rPr lang="en-US" i="1" dirty="0"/>
              <a:t>([[1, 9, 3],</a:t>
            </a:r>
            <a:r>
              <a:rPr lang="en-US" dirty="0"/>
              <a:t> </a:t>
            </a:r>
            <a:r>
              <a:rPr lang="en-US" i="1" dirty="0"/>
              <a:t>[4, 5, 6]], </a:t>
            </a:r>
            <a:r>
              <a:rPr lang="en-US" i="1" dirty="0" err="1"/>
              <a:t>dtype</a:t>
            </a:r>
            <a:r>
              <a:rPr lang="en-US" i="1" dirty="0"/>
              <a:t>=int32)</a:t>
            </a:r>
            <a:endParaRPr lang="en-US" dirty="0"/>
          </a:p>
        </p:txBody>
      </p:sp>
    </p:spTree>
    <p:extLst>
      <p:ext uri="{BB962C8B-B14F-4D97-AF65-F5344CB8AC3E}">
        <p14:creationId xmlns:p14="http://schemas.microsoft.com/office/powerpoint/2010/main" xmlns="" val="265084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Constructing arrays</a:t>
            </a:r>
            <a:br>
              <a:rPr lang="en-US" dirty="0"/>
            </a:br>
            <a:endParaRPr lang="en-US" dirty="0"/>
          </a:p>
        </p:txBody>
      </p:sp>
      <p:sp>
        <p:nvSpPr>
          <p:cNvPr id="3" name="Content Placeholder 2"/>
          <p:cNvSpPr>
            <a:spLocks noGrp="1"/>
          </p:cNvSpPr>
          <p:nvPr>
            <p:ph idx="1"/>
          </p:nvPr>
        </p:nvSpPr>
        <p:spPr/>
        <p:txBody>
          <a:bodyPr/>
          <a:lstStyle/>
          <a:p>
            <a:r>
              <a:rPr lang="en-US" dirty="0"/>
              <a:t>New arrays can be constructed using the routines detailed in </a:t>
            </a:r>
            <a:r>
              <a:rPr lang="en-US" dirty="0">
                <a:hlinkClick r:id="rId2"/>
              </a:rPr>
              <a:t>Array creation routines</a:t>
            </a:r>
            <a:r>
              <a:rPr lang="en-US" dirty="0"/>
              <a:t>, and also by using the low-level </a:t>
            </a:r>
            <a:r>
              <a:rPr lang="en-US" dirty="0" err="1">
                <a:hlinkClick r:id="rId3" tooltip="numpy.ndarray"/>
              </a:rPr>
              <a:t>ndarray</a:t>
            </a:r>
            <a:r>
              <a:rPr lang="en-US" dirty="0"/>
              <a:t> constructor:</a:t>
            </a:r>
          </a:p>
          <a:p>
            <a:r>
              <a:rPr lang="en-US" dirty="0"/>
              <a:t/>
            </a:r>
            <a:br>
              <a:rPr lang="en-US" dirty="0"/>
            </a:b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641492471"/>
              </p:ext>
            </p:extLst>
          </p:nvPr>
        </p:nvGraphicFramePr>
        <p:xfrm>
          <a:off x="1108363" y="2978727"/>
          <a:ext cx="8413808" cy="1066800"/>
        </p:xfrm>
        <a:graphic>
          <a:graphicData uri="http://schemas.openxmlformats.org/drawingml/2006/table">
            <a:tbl>
              <a:tblPr/>
              <a:tblGrid>
                <a:gridCol w="4206904"/>
                <a:gridCol w="4206904"/>
              </a:tblGrid>
              <a:tr h="1066800">
                <a:tc>
                  <a:txBody>
                    <a:bodyPr/>
                    <a:lstStyle/>
                    <a:p>
                      <a:pPr fontAlgn="t"/>
                      <a:r>
                        <a:rPr lang="en-US" u="none" strike="noStrike" dirty="0" err="1">
                          <a:effectLst/>
                          <a:hlinkClick r:id="rId3" tooltip="numpy.ndarray"/>
                        </a:rPr>
                        <a:t>ndarray</a:t>
                      </a:r>
                      <a:r>
                        <a:rPr lang="en-US" dirty="0">
                          <a:effectLst/>
                        </a:rPr>
                        <a:t>(shape[, </a:t>
                      </a:r>
                      <a:r>
                        <a:rPr lang="en-US" dirty="0" err="1">
                          <a:effectLst/>
                        </a:rPr>
                        <a:t>dtype</a:t>
                      </a:r>
                      <a:r>
                        <a:rPr lang="en-US" dirty="0">
                          <a:effectLst/>
                        </a:rPr>
                        <a:t>, buffer, offset, ...])</a:t>
                      </a:r>
                    </a:p>
                  </a:txBody>
                  <a:tcPr>
                    <a:lnL>
                      <a:noFill/>
                    </a:lnL>
                    <a:lnR>
                      <a:noFill/>
                    </a:lnR>
                    <a:lnT w="9525"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dirty="0">
                          <a:effectLst/>
                        </a:rPr>
                        <a:t>An array object represents a multidimensional, homogeneous array of fixed-size items.</a:t>
                      </a:r>
                    </a:p>
                  </a:txBody>
                  <a:tcPr>
                    <a:lnL>
                      <a:noFill/>
                    </a:lnL>
                    <a:lnR>
                      <a:noFill/>
                    </a:lnR>
                    <a:lnT w="9525" cap="flat" cmpd="sng" algn="ctr">
                      <a:solidFill>
                        <a:srgbClr val="DEE2E6"/>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xmlns="" val="140473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2666"/>
          </a:xfrm>
        </p:spPr>
        <p:txBody>
          <a:bodyPr>
            <a:normAutofit fontScale="90000"/>
          </a:bodyPr>
          <a:lstStyle/>
          <a:p>
            <a:r>
              <a:rPr lang="en-IN" dirty="0" smtClean="0"/>
              <a:t>Contd..</a:t>
            </a:r>
            <a:endParaRPr lang="en-IN" dirty="0"/>
          </a:p>
        </p:txBody>
      </p:sp>
      <p:sp>
        <p:nvSpPr>
          <p:cNvPr id="3" name="Content Placeholder 2"/>
          <p:cNvSpPr>
            <a:spLocks noGrp="1"/>
          </p:cNvSpPr>
          <p:nvPr>
            <p:ph idx="1"/>
          </p:nvPr>
        </p:nvSpPr>
        <p:spPr>
          <a:xfrm>
            <a:off x="838200" y="801858"/>
            <a:ext cx="10515600" cy="5375105"/>
          </a:xfrm>
        </p:spPr>
        <p:txBody>
          <a:bodyPr/>
          <a:lstStyle/>
          <a:p>
            <a:r>
              <a:rPr lang="en-IN" dirty="0" smtClean="0"/>
              <a:t>Using </a:t>
            </a:r>
            <a:r>
              <a:rPr lang="en-IN" dirty="0" err="1" smtClean="0"/>
              <a:t>NumPy</a:t>
            </a:r>
            <a:r>
              <a:rPr lang="en-IN" dirty="0" smtClean="0"/>
              <a:t> for multi-dimensional arrays.</a:t>
            </a:r>
          </a:p>
          <a:p>
            <a:pPr lvl="1"/>
            <a:r>
              <a:rPr lang="en-IN" dirty="0" smtClean="0"/>
              <a:t>We can also </a:t>
            </a:r>
            <a:r>
              <a:rPr lang="en-IN" dirty="0" smtClean="0">
                <a:solidFill>
                  <a:srgbClr val="FF0000"/>
                </a:solidFill>
              </a:rPr>
              <a:t>create multi-dimensional </a:t>
            </a:r>
            <a:r>
              <a:rPr lang="en-IN" dirty="0" smtClean="0"/>
              <a:t>arrays in </a:t>
            </a:r>
            <a:r>
              <a:rPr lang="en-IN" dirty="0" err="1" smtClean="0"/>
              <a:t>NumPy</a:t>
            </a:r>
            <a:r>
              <a:rPr lang="en-IN" dirty="0" smtClean="0"/>
              <a:t>.</a:t>
            </a:r>
          </a:p>
          <a:p>
            <a:pPr lvl="1"/>
            <a:r>
              <a:rPr lang="en-IN" dirty="0" smtClean="0"/>
              <a:t>These arrays have </a:t>
            </a:r>
            <a:r>
              <a:rPr lang="en-IN" dirty="0" smtClean="0">
                <a:solidFill>
                  <a:srgbClr val="FF0000"/>
                </a:solidFill>
              </a:rPr>
              <a:t>multiple rows and columns</a:t>
            </a:r>
            <a:r>
              <a:rPr lang="en-IN" dirty="0" smtClean="0"/>
              <a:t>. </a:t>
            </a:r>
          </a:p>
          <a:p>
            <a:pPr lvl="1"/>
            <a:r>
              <a:rPr lang="en-IN" dirty="0" smtClean="0"/>
              <a:t>These arrays have more than one column that makes these multi-dimensional.</a:t>
            </a:r>
          </a:p>
          <a:p>
            <a:pPr lvl="1"/>
            <a:r>
              <a:rPr lang="en-IN" dirty="0" smtClean="0"/>
              <a:t> Multi-dimensional array implements the </a:t>
            </a:r>
            <a:r>
              <a:rPr lang="en-IN" dirty="0" smtClean="0">
                <a:solidFill>
                  <a:srgbClr val="FF0000"/>
                </a:solidFill>
              </a:rPr>
              <a:t>creation of </a:t>
            </a:r>
            <a:r>
              <a:rPr lang="en-IN" dirty="0" err="1" smtClean="0">
                <a:solidFill>
                  <a:srgbClr val="FF0000"/>
                </a:solidFill>
              </a:rPr>
              <a:t>matrices</a:t>
            </a:r>
            <a:r>
              <a:rPr lang="en-IN" dirty="0" err="1" smtClean="0"/>
              <a:t>.easy</a:t>
            </a:r>
            <a:r>
              <a:rPr lang="en-IN" dirty="0" smtClean="0"/>
              <a:t> to implement. And work it.</a:t>
            </a:r>
          </a:p>
          <a:p>
            <a:r>
              <a:rPr lang="en-IN" dirty="0" smtClean="0"/>
              <a:t>Mathematical operations with </a:t>
            </a:r>
            <a:r>
              <a:rPr lang="en-IN" dirty="0" err="1" smtClean="0"/>
              <a:t>NumPy</a:t>
            </a:r>
            <a:r>
              <a:rPr lang="en-IN" dirty="0" smtClean="0"/>
              <a:t>.</a:t>
            </a:r>
          </a:p>
          <a:p>
            <a:pPr lvl="1"/>
            <a:r>
              <a:rPr lang="en-IN" dirty="0" smtClean="0"/>
              <a:t>Working with </a:t>
            </a:r>
            <a:r>
              <a:rPr lang="en-IN" dirty="0" err="1" smtClean="0"/>
              <a:t>NumPy</a:t>
            </a:r>
            <a:r>
              <a:rPr lang="en-IN" dirty="0" smtClean="0"/>
              <a:t> also includes </a:t>
            </a:r>
            <a:r>
              <a:rPr lang="en-IN" dirty="0" smtClean="0">
                <a:solidFill>
                  <a:srgbClr val="FF0000"/>
                </a:solidFill>
              </a:rPr>
              <a:t>easy to use functions </a:t>
            </a:r>
            <a:r>
              <a:rPr lang="en-IN" dirty="0" smtClean="0"/>
              <a:t>for mathematical computations on the array data set.</a:t>
            </a:r>
          </a:p>
          <a:p>
            <a:pPr lvl="1"/>
            <a:r>
              <a:rPr lang="en-IN" dirty="0" smtClean="0"/>
              <a:t>There are functions for Linear Algebra, bitwise operations, Fourier transform, arithmetic operations, string operations, etc.</a:t>
            </a:r>
          </a:p>
          <a:p>
            <a:pPr lvl="1">
              <a:buNone/>
            </a:pPr>
            <a:endParaRPr lang="en-IN" dirty="0" smtClean="0"/>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Creating </a:t>
            </a:r>
            <a:r>
              <a:rPr lang="en-US" dirty="0" err="1" smtClean="0">
                <a:solidFill>
                  <a:srgbClr val="FF0000"/>
                </a:solidFill>
              </a:rPr>
              <a:t>ndarrays</a:t>
            </a:r>
            <a:endParaRPr lang="en-US" dirty="0">
              <a:solidFill>
                <a:srgbClr val="FF0000"/>
              </a:solidFill>
            </a:endParaRPr>
          </a:p>
        </p:txBody>
      </p:sp>
      <p:pic>
        <p:nvPicPr>
          <p:cNvPr id="2051" name="Picture 3"/>
          <p:cNvPicPr>
            <a:picLocks noGrp="1" noChangeAspect="1" noChangeArrowheads="1"/>
          </p:cNvPicPr>
          <p:nvPr>
            <p:ph idx="1"/>
          </p:nvPr>
        </p:nvPicPr>
        <p:blipFill>
          <a:blip r:embed="rId2"/>
          <a:srcRect l="42669" t="44041" r="34429" b="44320"/>
          <a:stretch>
            <a:fillRect/>
          </a:stretch>
        </p:blipFill>
        <p:spPr bwMode="auto">
          <a:xfrm>
            <a:off x="555675" y="1659988"/>
            <a:ext cx="6745457" cy="1927274"/>
          </a:xfrm>
          <a:prstGeom prst="rect">
            <a:avLst/>
          </a:prstGeom>
          <a:noFill/>
          <a:ln w="9525">
            <a:noFill/>
            <a:miter lim="800000"/>
            <a:headEnd/>
            <a:tailEnd/>
          </a:ln>
          <a:effectLst/>
        </p:spPr>
      </p:pic>
      <p:sp>
        <p:nvSpPr>
          <p:cNvPr id="6" name="Rectangle 5"/>
          <p:cNvSpPr/>
          <p:nvPr/>
        </p:nvSpPr>
        <p:spPr>
          <a:xfrm>
            <a:off x="909710" y="3584137"/>
            <a:ext cx="7601244" cy="369332"/>
          </a:xfrm>
          <a:prstGeom prst="rect">
            <a:avLst/>
          </a:prstGeom>
        </p:spPr>
        <p:txBody>
          <a:bodyPr wrap="square">
            <a:spAutoFit/>
          </a:bodyPr>
          <a:lstStyle/>
          <a:p>
            <a:r>
              <a:rPr lang="en-US" b="1" dirty="0" smtClean="0"/>
              <a:t>A list of equal-length lists, will be converted into a multidimensional array: </a:t>
            </a:r>
            <a:endParaRPr lang="en-US" b="1" dirty="0"/>
          </a:p>
        </p:txBody>
      </p:sp>
      <p:pic>
        <p:nvPicPr>
          <p:cNvPr id="2052" name="Picture 4"/>
          <p:cNvPicPr>
            <a:picLocks noChangeAspect="1" noChangeArrowheads="1"/>
          </p:cNvPicPr>
          <p:nvPr/>
        </p:nvPicPr>
        <p:blipFill>
          <a:blip r:embed="rId3"/>
          <a:srcRect l="43585" t="60433" r="37927" b="15336"/>
          <a:stretch>
            <a:fillRect/>
          </a:stretch>
        </p:blipFill>
        <p:spPr bwMode="auto">
          <a:xfrm>
            <a:off x="928468" y="4029137"/>
            <a:ext cx="7976381" cy="261467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79828"/>
            <a:ext cx="10515600" cy="6478172"/>
          </a:xfrm>
        </p:spPr>
        <p:txBody>
          <a:bodyPr/>
          <a:lstStyle/>
          <a:p>
            <a:r>
              <a:rPr lang="en-US" dirty="0" smtClean="0"/>
              <a:t>In addition to </a:t>
            </a:r>
            <a:r>
              <a:rPr lang="en-US" dirty="0" err="1" smtClean="0"/>
              <a:t>np.array</a:t>
            </a:r>
            <a:r>
              <a:rPr lang="en-US" dirty="0" smtClean="0"/>
              <a:t>, there are a number of other functions for creating new arrays. </a:t>
            </a:r>
          </a:p>
          <a:p>
            <a:r>
              <a:rPr lang="en-US" dirty="0" smtClean="0"/>
              <a:t>As examples, zeros and ones create arrays of 0’s or 1’s, respectively, with a given length or shape. </a:t>
            </a:r>
          </a:p>
          <a:p>
            <a:r>
              <a:rPr lang="en-US" dirty="0" smtClean="0"/>
              <a:t>empty creates an array without initializing its values to any particular value.</a:t>
            </a:r>
            <a:endParaRPr lang="en-US" dirty="0"/>
          </a:p>
        </p:txBody>
      </p:sp>
      <p:pic>
        <p:nvPicPr>
          <p:cNvPr id="3074" name="Picture 2"/>
          <p:cNvPicPr>
            <a:picLocks noChangeAspect="1" noChangeArrowheads="1"/>
          </p:cNvPicPr>
          <p:nvPr/>
        </p:nvPicPr>
        <p:blipFill>
          <a:blip r:embed="rId2"/>
          <a:srcRect l="42599" t="56346" r="28965" b="12308"/>
          <a:stretch>
            <a:fillRect/>
          </a:stretch>
        </p:blipFill>
        <p:spPr bwMode="auto">
          <a:xfrm>
            <a:off x="1026943" y="2942233"/>
            <a:ext cx="8792306" cy="351175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42305" t="63439" r="23159" b="31856"/>
          <a:stretch>
            <a:fillRect/>
          </a:stretch>
        </p:blipFill>
        <p:spPr bwMode="auto">
          <a:xfrm>
            <a:off x="576987" y="1631853"/>
            <a:ext cx="7582275" cy="1237956"/>
          </a:xfrm>
          <a:prstGeom prst="rect">
            <a:avLst/>
          </a:prstGeom>
          <a:noFill/>
          <a:ln w="9525">
            <a:noFill/>
            <a:miter lim="800000"/>
            <a:headEnd/>
            <a:tailEnd/>
          </a:ln>
          <a:effectLst/>
        </p:spPr>
      </p:pic>
      <p:sp>
        <p:nvSpPr>
          <p:cNvPr id="5" name="TextBox 4"/>
          <p:cNvSpPr txBox="1"/>
          <p:nvPr/>
        </p:nvSpPr>
        <p:spPr>
          <a:xfrm>
            <a:off x="1280160" y="1167618"/>
            <a:ext cx="10325686" cy="461665"/>
          </a:xfrm>
          <a:prstGeom prst="rect">
            <a:avLst/>
          </a:prstGeom>
          <a:noFill/>
        </p:spPr>
        <p:txBody>
          <a:bodyPr wrap="square" rtlCol="0">
            <a:spAutoFit/>
          </a:bodyPr>
          <a:lstStyle/>
          <a:p>
            <a:r>
              <a:rPr lang="en-US" sz="2400" b="1" dirty="0" err="1" smtClean="0"/>
              <a:t>arange</a:t>
            </a:r>
            <a:r>
              <a:rPr lang="en-US" sz="2400" b="1" dirty="0" smtClean="0"/>
              <a:t> is an array-valued version of the built-in Python range function:</a:t>
            </a:r>
            <a:endParaRPr lang="en-US"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Data Types for </a:t>
            </a:r>
            <a:r>
              <a:rPr lang="en-US" dirty="0" err="1" smtClean="0">
                <a:solidFill>
                  <a:srgbClr val="FF0000"/>
                </a:solidFill>
              </a:rPr>
              <a:t>ndarrays</a:t>
            </a:r>
            <a:endParaRPr lang="en-US" dirty="0">
              <a:solidFill>
                <a:srgbClr val="FF0000"/>
              </a:solidFill>
            </a:endParaRPr>
          </a:p>
        </p:txBody>
      </p:sp>
      <p:pic>
        <p:nvPicPr>
          <p:cNvPr id="5122" name="Picture 2"/>
          <p:cNvPicPr>
            <a:picLocks noGrp="1" noChangeAspect="1" noChangeArrowheads="1"/>
          </p:cNvPicPr>
          <p:nvPr>
            <p:ph idx="1"/>
          </p:nvPr>
        </p:nvPicPr>
        <p:blipFill>
          <a:blip r:embed="rId2"/>
          <a:srcRect l="41578" t="49861" r="32429" b="38824"/>
          <a:stretch>
            <a:fillRect/>
          </a:stretch>
        </p:blipFill>
        <p:spPr bwMode="auto">
          <a:xfrm>
            <a:off x="468248" y="2602523"/>
            <a:ext cx="8046733" cy="1969479"/>
          </a:xfrm>
          <a:prstGeom prst="rect">
            <a:avLst/>
          </a:prstGeom>
          <a:noFill/>
          <a:ln w="9525">
            <a:noFill/>
            <a:miter lim="800000"/>
            <a:headEnd/>
            <a:tailEnd/>
          </a:ln>
          <a:effectLst/>
        </p:spPr>
      </p:pic>
      <p:sp>
        <p:nvSpPr>
          <p:cNvPr id="6" name="TextBox 5"/>
          <p:cNvSpPr txBox="1"/>
          <p:nvPr/>
        </p:nvSpPr>
        <p:spPr>
          <a:xfrm>
            <a:off x="844062" y="1617786"/>
            <a:ext cx="10902461" cy="830997"/>
          </a:xfrm>
          <a:prstGeom prst="rect">
            <a:avLst/>
          </a:prstGeom>
          <a:noFill/>
        </p:spPr>
        <p:txBody>
          <a:bodyPr wrap="square" rtlCol="0">
            <a:spAutoFit/>
          </a:bodyPr>
          <a:lstStyle/>
          <a:p>
            <a:r>
              <a:rPr lang="en-US" sz="2400" b="1" dirty="0" smtClean="0"/>
              <a:t>The data type or </a:t>
            </a:r>
            <a:r>
              <a:rPr lang="en-US" sz="2400" b="1" dirty="0" err="1" smtClean="0"/>
              <a:t>dtype</a:t>
            </a:r>
            <a:r>
              <a:rPr lang="en-US" sz="2400" b="1" dirty="0" smtClean="0"/>
              <a:t> is a special object containing the information the </a:t>
            </a:r>
            <a:r>
              <a:rPr lang="en-US" sz="2400" b="1" dirty="0" err="1" smtClean="0"/>
              <a:t>ndarray</a:t>
            </a:r>
            <a:r>
              <a:rPr lang="en-US" sz="2400" b="1" dirty="0" smtClean="0"/>
              <a:t> needs to interpret a chunk of memory as a particular type of data:</a:t>
            </a:r>
            <a:endParaRPr 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l="41760" t="19794" r="21887" b="57575"/>
          <a:stretch>
            <a:fillRect/>
          </a:stretch>
        </p:blipFill>
        <p:spPr bwMode="auto">
          <a:xfrm>
            <a:off x="528544" y="322149"/>
            <a:ext cx="9248502" cy="3236978"/>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l="42179" t="70872" r="21817" b="8221"/>
          <a:stretch>
            <a:fillRect/>
          </a:stretch>
        </p:blipFill>
        <p:spPr bwMode="auto">
          <a:xfrm>
            <a:off x="534572" y="3629046"/>
            <a:ext cx="9509759" cy="3023763"/>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l="43032" t="30786" r="36610" b="53049"/>
          <a:stretch>
            <a:fillRect/>
          </a:stretch>
        </p:blipFill>
        <p:spPr bwMode="auto">
          <a:xfrm>
            <a:off x="1274531" y="1181686"/>
            <a:ext cx="5252880" cy="1899138"/>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l="43801" t="51971" r="31656" b="34952"/>
          <a:stretch>
            <a:fillRect/>
          </a:stretch>
        </p:blipFill>
        <p:spPr bwMode="auto">
          <a:xfrm>
            <a:off x="978323" y="3576788"/>
            <a:ext cx="6139929" cy="1839274"/>
          </a:xfrm>
          <a:prstGeom prst="rect">
            <a:avLst/>
          </a:prstGeom>
          <a:noFill/>
          <a:ln w="9525">
            <a:noFill/>
            <a:miter lim="800000"/>
            <a:headEnd/>
            <a:tailEnd/>
          </a:ln>
          <a:effectLst/>
        </p:spPr>
      </p:pic>
      <p:pic>
        <p:nvPicPr>
          <p:cNvPr id="7172" name="Picture 4"/>
          <p:cNvPicPr>
            <a:picLocks noChangeAspect="1" noChangeArrowheads="1"/>
          </p:cNvPicPr>
          <p:nvPr/>
        </p:nvPicPr>
        <p:blipFill>
          <a:blip r:embed="rId2"/>
          <a:srcRect l="43585" t="69279" r="23330" b="21875"/>
          <a:stretch>
            <a:fillRect/>
          </a:stretch>
        </p:blipFill>
        <p:spPr bwMode="auto">
          <a:xfrm>
            <a:off x="970670" y="5767753"/>
            <a:ext cx="7718474" cy="1090247"/>
          </a:xfrm>
          <a:prstGeom prst="rect">
            <a:avLst/>
          </a:prstGeom>
          <a:noFill/>
          <a:ln w="9525">
            <a:noFill/>
            <a:miter lim="800000"/>
            <a:headEnd/>
            <a:tailEnd/>
          </a:ln>
          <a:effectLst/>
        </p:spPr>
      </p:pic>
      <p:sp>
        <p:nvSpPr>
          <p:cNvPr id="7" name="TextBox 6"/>
          <p:cNvSpPr txBox="1"/>
          <p:nvPr/>
        </p:nvSpPr>
        <p:spPr>
          <a:xfrm>
            <a:off x="956603" y="633046"/>
            <a:ext cx="9861452" cy="707886"/>
          </a:xfrm>
          <a:prstGeom prst="rect">
            <a:avLst/>
          </a:prstGeom>
          <a:noFill/>
        </p:spPr>
        <p:txBody>
          <a:bodyPr wrap="square" rtlCol="0">
            <a:spAutoFit/>
          </a:bodyPr>
          <a:lstStyle/>
          <a:p>
            <a:r>
              <a:rPr lang="en-US" sz="2000" b="1" dirty="0" smtClean="0"/>
              <a:t>Can explicitly convert or cast an array from one </a:t>
            </a:r>
            <a:r>
              <a:rPr lang="en-US" sz="2000" b="1" dirty="0" err="1" smtClean="0"/>
              <a:t>dtype</a:t>
            </a:r>
            <a:r>
              <a:rPr lang="en-US" sz="2000" b="1" dirty="0" smtClean="0"/>
              <a:t> to another using </a:t>
            </a:r>
            <a:r>
              <a:rPr lang="en-US" sz="2000" b="1" dirty="0" err="1" smtClean="0"/>
              <a:t>ndarray’s</a:t>
            </a:r>
            <a:r>
              <a:rPr lang="en-US" sz="2000" b="1" dirty="0" smtClean="0"/>
              <a:t> </a:t>
            </a:r>
            <a:r>
              <a:rPr lang="en-US" sz="2000" b="1" dirty="0" err="1" smtClean="0"/>
              <a:t>astype</a:t>
            </a:r>
            <a:r>
              <a:rPr lang="en-US" sz="2000" b="1" dirty="0" smtClean="0"/>
              <a:t> method:</a:t>
            </a:r>
            <a:endParaRPr lang="en-US" sz="2000" b="1" dirty="0"/>
          </a:p>
        </p:txBody>
      </p:sp>
      <p:sp>
        <p:nvSpPr>
          <p:cNvPr id="8" name="TextBox 7"/>
          <p:cNvSpPr txBox="1"/>
          <p:nvPr/>
        </p:nvSpPr>
        <p:spPr>
          <a:xfrm>
            <a:off x="801857" y="2996418"/>
            <a:ext cx="9847385" cy="369332"/>
          </a:xfrm>
          <a:prstGeom prst="rect">
            <a:avLst/>
          </a:prstGeom>
          <a:noFill/>
        </p:spPr>
        <p:txBody>
          <a:bodyPr wrap="square" rtlCol="0">
            <a:spAutoFit/>
          </a:bodyPr>
          <a:lstStyle/>
          <a:p>
            <a:r>
              <a:rPr lang="en-US" b="1" dirty="0" smtClean="0"/>
              <a:t>Cast some floating point numbers to be of integer </a:t>
            </a:r>
            <a:r>
              <a:rPr lang="en-US" b="1" dirty="0" err="1" smtClean="0"/>
              <a:t>dtype</a:t>
            </a:r>
            <a:r>
              <a:rPr lang="en-US" b="1" dirty="0" smtClean="0"/>
              <a:t>, the decimal part will be truncated:</a:t>
            </a:r>
            <a:endParaRPr lang="en-US" b="1" dirty="0"/>
          </a:p>
        </p:txBody>
      </p:sp>
      <p:sp>
        <p:nvSpPr>
          <p:cNvPr id="9" name="TextBox 8"/>
          <p:cNvSpPr txBox="1"/>
          <p:nvPr/>
        </p:nvSpPr>
        <p:spPr>
          <a:xfrm>
            <a:off x="858128" y="5303520"/>
            <a:ext cx="9678574" cy="369332"/>
          </a:xfrm>
          <a:prstGeom prst="rect">
            <a:avLst/>
          </a:prstGeom>
          <a:noFill/>
        </p:spPr>
        <p:txBody>
          <a:bodyPr wrap="square" rtlCol="0">
            <a:spAutoFit/>
          </a:bodyPr>
          <a:lstStyle/>
          <a:p>
            <a:r>
              <a:rPr lang="en-US" b="1" dirty="0" smtClean="0"/>
              <a:t>An array of strings representing numbers, you can use </a:t>
            </a:r>
            <a:r>
              <a:rPr lang="en-US" b="1" dirty="0" err="1" smtClean="0"/>
              <a:t>astype</a:t>
            </a:r>
            <a:r>
              <a:rPr lang="en-US" b="1" dirty="0" smtClean="0"/>
              <a:t> to convert them to numeric form:</a:t>
            </a:r>
            <a:endParaRPr lang="en-US"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Operations between Arrays and Scalars</a:t>
            </a:r>
            <a:endParaRPr lang="en-US" dirty="0">
              <a:solidFill>
                <a:srgbClr val="FF0000"/>
              </a:solidFill>
            </a:endParaRPr>
          </a:p>
        </p:txBody>
      </p:sp>
      <p:pic>
        <p:nvPicPr>
          <p:cNvPr id="8194" name="Picture 2"/>
          <p:cNvPicPr>
            <a:picLocks noGrp="1" noChangeAspect="1" noChangeArrowheads="1"/>
          </p:cNvPicPr>
          <p:nvPr>
            <p:ph idx="1"/>
          </p:nvPr>
        </p:nvPicPr>
        <p:blipFill>
          <a:blip r:embed="rId2"/>
          <a:srcRect l="43214" t="32403" r="29158" b="48199"/>
          <a:stretch>
            <a:fillRect/>
          </a:stretch>
        </p:blipFill>
        <p:spPr bwMode="auto">
          <a:xfrm>
            <a:off x="1350498" y="1569658"/>
            <a:ext cx="7793502" cy="2298958"/>
          </a:xfrm>
          <a:prstGeom prst="rect">
            <a:avLst/>
          </a:prstGeom>
          <a:noFill/>
          <a:ln w="9525">
            <a:noFill/>
            <a:miter lim="800000"/>
            <a:headEnd/>
            <a:tailEnd/>
          </a:ln>
          <a:effectLst/>
        </p:spPr>
      </p:pic>
      <p:pic>
        <p:nvPicPr>
          <p:cNvPr id="8195" name="Picture 3"/>
          <p:cNvPicPr>
            <a:picLocks noChangeAspect="1" noChangeArrowheads="1"/>
          </p:cNvPicPr>
          <p:nvPr/>
        </p:nvPicPr>
        <p:blipFill>
          <a:blip r:embed="rId2"/>
          <a:srcRect l="43260" t="56586" r="22898" b="34760"/>
          <a:stretch>
            <a:fillRect/>
          </a:stretch>
        </p:blipFill>
        <p:spPr bwMode="auto">
          <a:xfrm>
            <a:off x="1503057" y="3981158"/>
            <a:ext cx="8610667" cy="1477108"/>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54186"/>
          </a:xfrm>
        </p:spPr>
        <p:txBody>
          <a:bodyPr/>
          <a:lstStyle/>
          <a:p>
            <a:r>
              <a:rPr lang="en-US" dirty="0" smtClean="0">
                <a:solidFill>
                  <a:srgbClr val="FF0000"/>
                </a:solidFill>
              </a:rPr>
              <a:t>Basic Indexing and Slicing</a:t>
            </a:r>
            <a:endParaRPr lang="en-US" dirty="0">
              <a:solidFill>
                <a:srgbClr val="FF0000"/>
              </a:solidFill>
            </a:endParaRPr>
          </a:p>
        </p:txBody>
      </p:sp>
      <p:pic>
        <p:nvPicPr>
          <p:cNvPr id="1026" name="Picture 2"/>
          <p:cNvPicPr>
            <a:picLocks noGrp="1" noChangeAspect="1" noChangeArrowheads="1"/>
          </p:cNvPicPr>
          <p:nvPr>
            <p:ph idx="1"/>
          </p:nvPr>
        </p:nvPicPr>
        <p:blipFill>
          <a:blip r:embed="rId2"/>
          <a:srcRect l="42669" t="41778" r="32793" b="31388"/>
          <a:stretch>
            <a:fillRect/>
          </a:stretch>
        </p:blipFill>
        <p:spPr bwMode="auto">
          <a:xfrm>
            <a:off x="2011681" y="2309187"/>
            <a:ext cx="6197408" cy="3810259"/>
          </a:xfrm>
          <a:prstGeom prst="rect">
            <a:avLst/>
          </a:prstGeom>
          <a:noFill/>
          <a:ln w="9525">
            <a:noFill/>
            <a:miter lim="800000"/>
            <a:headEnd/>
            <a:tailEnd/>
          </a:ln>
          <a:effectLst/>
        </p:spPr>
      </p:pic>
      <p:sp>
        <p:nvSpPr>
          <p:cNvPr id="7" name="TextBox 6"/>
          <p:cNvSpPr txBox="1"/>
          <p:nvPr/>
        </p:nvSpPr>
        <p:spPr>
          <a:xfrm>
            <a:off x="492370" y="1589649"/>
            <a:ext cx="11352628" cy="646331"/>
          </a:xfrm>
          <a:prstGeom prst="rect">
            <a:avLst/>
          </a:prstGeom>
          <a:noFill/>
        </p:spPr>
        <p:txBody>
          <a:bodyPr wrap="square" rtlCol="0">
            <a:spAutoFit/>
          </a:bodyPr>
          <a:lstStyle/>
          <a:p>
            <a:r>
              <a:rPr lang="en-US" b="1" dirty="0" smtClean="0"/>
              <a:t>There are many ways you may want to select a subset of your data or individual elements. </a:t>
            </a:r>
          </a:p>
          <a:p>
            <a:r>
              <a:rPr lang="en-US" b="1" dirty="0" smtClean="0"/>
              <a:t>One-dimensional arrays are simple and act similarly to Python lists: </a:t>
            </a:r>
            <a:endParaRPr 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43759" t="53417" r="20978" b="26862"/>
          <a:stretch>
            <a:fillRect/>
          </a:stretch>
        </p:blipFill>
        <p:spPr bwMode="auto">
          <a:xfrm>
            <a:off x="1652835" y="2923638"/>
            <a:ext cx="8757257" cy="3209876"/>
          </a:xfrm>
          <a:prstGeom prst="rect">
            <a:avLst/>
          </a:prstGeom>
          <a:noFill/>
          <a:ln w="9525">
            <a:noFill/>
            <a:miter lim="800000"/>
            <a:headEnd/>
            <a:tailEnd/>
          </a:ln>
          <a:effectLst/>
        </p:spPr>
      </p:pic>
      <p:sp>
        <p:nvSpPr>
          <p:cNvPr id="5" name="TextBox 4"/>
          <p:cNvSpPr txBox="1"/>
          <p:nvPr/>
        </p:nvSpPr>
        <p:spPr>
          <a:xfrm>
            <a:off x="253218" y="815926"/>
            <a:ext cx="11676185" cy="1938992"/>
          </a:xfrm>
          <a:prstGeom prst="rect">
            <a:avLst/>
          </a:prstGeom>
          <a:noFill/>
        </p:spPr>
        <p:txBody>
          <a:bodyPr wrap="square" rtlCol="0">
            <a:spAutoFit/>
          </a:bodyPr>
          <a:lstStyle/>
          <a:p>
            <a:r>
              <a:rPr lang="en-US" sz="2400" dirty="0" smtClean="0"/>
              <a:t>If we assign a scalar value to a slice, as in </a:t>
            </a:r>
            <a:r>
              <a:rPr lang="en-US" sz="2400" dirty="0" err="1" smtClean="0"/>
              <a:t>arr</a:t>
            </a:r>
            <a:r>
              <a:rPr lang="en-US" sz="2400" dirty="0" smtClean="0"/>
              <a:t>[5:8] = 12, the value is propagated (or broadcasted henceforth) to the entire selection. </a:t>
            </a:r>
          </a:p>
          <a:p>
            <a:r>
              <a:rPr lang="en-US" sz="2400" dirty="0" smtClean="0"/>
              <a:t>An important first distinction from lists is that array slices are views on the original array. This means that the data is not copied, and any modifications to the view will be reflected in the source array: </a:t>
            </a:r>
            <a:endParaRPr 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l="42487" t="37340" r="30793" b="54989"/>
          <a:stretch>
            <a:fillRect/>
          </a:stretch>
        </p:blipFill>
        <p:spPr bwMode="auto">
          <a:xfrm>
            <a:off x="506436" y="1505243"/>
            <a:ext cx="8714941" cy="1406769"/>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l="43801" t="52356" r="46792" b="37452"/>
          <a:stretch>
            <a:fillRect/>
          </a:stretch>
        </p:blipFill>
        <p:spPr bwMode="auto">
          <a:xfrm>
            <a:off x="801859" y="2879215"/>
            <a:ext cx="4487594" cy="1463779"/>
          </a:xfrm>
          <a:prstGeom prst="rect">
            <a:avLst/>
          </a:prstGeom>
          <a:noFill/>
          <a:ln w="9525">
            <a:noFill/>
            <a:miter lim="800000"/>
            <a:headEnd/>
            <a:tailEnd/>
          </a:ln>
          <a:effectLst/>
        </p:spPr>
      </p:pic>
      <p:pic>
        <p:nvPicPr>
          <p:cNvPr id="3076" name="Picture 4"/>
          <p:cNvPicPr>
            <a:picLocks noChangeAspect="1" noChangeArrowheads="1"/>
          </p:cNvPicPr>
          <p:nvPr/>
        </p:nvPicPr>
        <p:blipFill>
          <a:blip r:embed="rId2"/>
          <a:srcRect l="51910" t="66779" r="31007" b="7644"/>
          <a:stretch>
            <a:fillRect/>
          </a:stretch>
        </p:blipFill>
        <p:spPr bwMode="auto">
          <a:xfrm>
            <a:off x="7118251" y="2486153"/>
            <a:ext cx="4065563" cy="3422277"/>
          </a:xfrm>
          <a:prstGeom prst="rect">
            <a:avLst/>
          </a:prstGeom>
          <a:noFill/>
          <a:ln w="9525">
            <a:noFill/>
            <a:miter lim="800000"/>
            <a:headEnd/>
            <a:tailEnd/>
          </a:ln>
          <a:effectLst/>
        </p:spPr>
      </p:pic>
      <p:sp>
        <p:nvSpPr>
          <p:cNvPr id="7" name="TextBox 6"/>
          <p:cNvSpPr txBox="1"/>
          <p:nvPr/>
        </p:nvSpPr>
        <p:spPr>
          <a:xfrm>
            <a:off x="1083212" y="829994"/>
            <a:ext cx="4684542" cy="461665"/>
          </a:xfrm>
          <a:prstGeom prst="rect">
            <a:avLst/>
          </a:prstGeom>
          <a:noFill/>
        </p:spPr>
        <p:txBody>
          <a:bodyPr wrap="square" rtlCol="0">
            <a:spAutoFit/>
          </a:bodyPr>
          <a:lstStyle/>
          <a:p>
            <a:r>
              <a:rPr lang="en-US" sz="2400" b="1" dirty="0" smtClean="0"/>
              <a:t>Two-dimensional array</a:t>
            </a:r>
            <a:endParaRPr lang="en-US"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8087"/>
          </a:xfrm>
        </p:spPr>
        <p:txBody>
          <a:bodyPr/>
          <a:lstStyle/>
          <a:p>
            <a:r>
              <a:rPr lang="en-IN" dirty="0" err="1" smtClean="0"/>
              <a:t>Numpy</a:t>
            </a:r>
            <a:r>
              <a:rPr lang="en-IN" dirty="0" smtClean="0"/>
              <a:t> Array Applications</a:t>
            </a:r>
            <a:endParaRPr lang="en-IN" dirty="0"/>
          </a:p>
        </p:txBody>
      </p:sp>
      <p:sp>
        <p:nvSpPr>
          <p:cNvPr id="3" name="Content Placeholder 2"/>
          <p:cNvSpPr>
            <a:spLocks noGrp="1"/>
          </p:cNvSpPr>
          <p:nvPr>
            <p:ph idx="1"/>
          </p:nvPr>
        </p:nvSpPr>
        <p:spPr>
          <a:xfrm>
            <a:off x="838200" y="1125415"/>
            <a:ext cx="10515600" cy="5051548"/>
          </a:xfrm>
        </p:spPr>
        <p:txBody>
          <a:bodyPr/>
          <a:lstStyle/>
          <a:p>
            <a:r>
              <a:rPr lang="en-IN" dirty="0" smtClean="0"/>
              <a:t>Shape Manipulations</a:t>
            </a:r>
          </a:p>
          <a:p>
            <a:pPr lvl="1"/>
            <a:r>
              <a:rPr lang="en-IN" dirty="0" smtClean="0"/>
              <a:t>Array Generation</a:t>
            </a:r>
          </a:p>
          <a:p>
            <a:pPr lvl="1"/>
            <a:r>
              <a:rPr lang="en-IN" dirty="0" smtClean="0"/>
              <a:t>Array Dimensions</a:t>
            </a:r>
          </a:p>
          <a:p>
            <a:r>
              <a:rPr lang="en-IN" dirty="0" err="1" smtClean="0"/>
              <a:t>Numpy</a:t>
            </a:r>
            <a:r>
              <a:rPr lang="en-IN" dirty="0" smtClean="0"/>
              <a:t> Applications with Other Libraries</a:t>
            </a:r>
          </a:p>
          <a:p>
            <a:pPr lvl="1"/>
            <a:r>
              <a:rPr lang="en-IN" dirty="0" err="1" smtClean="0"/>
              <a:t>NumPy</a:t>
            </a:r>
            <a:r>
              <a:rPr lang="en-IN" dirty="0" smtClean="0"/>
              <a:t> with Pandas</a:t>
            </a:r>
          </a:p>
          <a:p>
            <a:pPr lvl="1"/>
            <a:r>
              <a:rPr lang="en-IN" dirty="0" err="1" smtClean="0"/>
              <a:t>NumPy</a:t>
            </a:r>
            <a:r>
              <a:rPr lang="en-IN" dirty="0" smtClean="0"/>
              <a:t> with </a:t>
            </a:r>
            <a:r>
              <a:rPr lang="en-IN" dirty="0" err="1" smtClean="0"/>
              <a:t>Matplotlib</a:t>
            </a:r>
            <a:endParaRPr lang="en-IN" dirty="0" smtClean="0"/>
          </a:p>
          <a:p>
            <a:pPr lvl="1"/>
            <a:r>
              <a:rPr lang="en-IN" dirty="0" err="1" smtClean="0"/>
              <a:t>NumPy</a:t>
            </a:r>
            <a:r>
              <a:rPr lang="en-IN" dirty="0" smtClean="0"/>
              <a:t> with </a:t>
            </a:r>
            <a:r>
              <a:rPr lang="en-IN" dirty="0" err="1" smtClean="0"/>
              <a:t>SciPy</a:t>
            </a:r>
            <a:endParaRPr lang="en-IN" dirty="0" smtClean="0"/>
          </a:p>
          <a:p>
            <a:pPr lvl="1"/>
            <a:r>
              <a:rPr lang="en-IN" dirty="0" err="1" smtClean="0"/>
              <a:t>NumPy</a:t>
            </a:r>
            <a:r>
              <a:rPr lang="en-IN" dirty="0" smtClean="0"/>
              <a:t> with </a:t>
            </a:r>
            <a:r>
              <a:rPr lang="en-IN" dirty="0" err="1" smtClean="0"/>
              <a:t>Tkinter</a:t>
            </a:r>
            <a:endParaRPr lang="en-IN" dirty="0" smtClean="0"/>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43578" t="17854" r="24068" b="73093"/>
          <a:stretch>
            <a:fillRect/>
          </a:stretch>
        </p:blipFill>
        <p:spPr bwMode="auto">
          <a:xfrm>
            <a:off x="872197" y="1858992"/>
            <a:ext cx="7230795" cy="1475051"/>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42124" t="50401" r="45516" b="33651"/>
          <a:stretch>
            <a:fillRect/>
          </a:stretch>
        </p:blipFill>
        <p:spPr bwMode="auto">
          <a:xfrm>
            <a:off x="225084" y="3277773"/>
            <a:ext cx="3474720" cy="2152355"/>
          </a:xfrm>
          <a:prstGeom prst="rect">
            <a:avLst/>
          </a:prstGeom>
          <a:noFill/>
          <a:ln w="9525">
            <a:noFill/>
            <a:miter lim="800000"/>
            <a:headEnd/>
            <a:tailEnd/>
          </a:ln>
          <a:effectLst/>
        </p:spPr>
      </p:pic>
      <p:sp>
        <p:nvSpPr>
          <p:cNvPr id="6" name="TextBox 5"/>
          <p:cNvSpPr txBox="1"/>
          <p:nvPr/>
        </p:nvSpPr>
        <p:spPr>
          <a:xfrm>
            <a:off x="1209822" y="1252025"/>
            <a:ext cx="7385538" cy="461665"/>
          </a:xfrm>
          <a:prstGeom prst="rect">
            <a:avLst/>
          </a:prstGeom>
          <a:noFill/>
        </p:spPr>
        <p:txBody>
          <a:bodyPr wrap="square" rtlCol="0">
            <a:spAutoFit/>
          </a:bodyPr>
          <a:lstStyle/>
          <a:p>
            <a:r>
              <a:rPr lang="en-US" sz="2400" b="1" dirty="0" smtClean="0"/>
              <a:t>Multidimensional arrays</a:t>
            </a:r>
            <a:endParaRPr 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a:srcRect l="42123" t="27553" r="22251" b="27509"/>
          <a:stretch>
            <a:fillRect/>
          </a:stretch>
        </p:blipFill>
        <p:spPr bwMode="auto">
          <a:xfrm>
            <a:off x="661183" y="320901"/>
            <a:ext cx="9931790" cy="632514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Grp="1" noChangeAspect="1" noChangeArrowheads="1"/>
          </p:cNvPicPr>
          <p:nvPr>
            <p:ph idx="1"/>
          </p:nvPr>
        </p:nvPicPr>
        <p:blipFill>
          <a:blip r:embed="rId2"/>
          <a:srcRect l="43032" t="17531" r="36792" b="76650"/>
          <a:stretch>
            <a:fillRect/>
          </a:stretch>
        </p:blipFill>
        <p:spPr bwMode="auto">
          <a:xfrm>
            <a:off x="579131" y="604911"/>
            <a:ext cx="6159293" cy="998807"/>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44305" t="46951" r="36973" b="48200"/>
          <a:stretch>
            <a:fillRect/>
          </a:stretch>
        </p:blipFill>
        <p:spPr bwMode="auto">
          <a:xfrm>
            <a:off x="1048520" y="1406770"/>
            <a:ext cx="6182276" cy="900332"/>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43759" t="59559" r="45335" b="33005"/>
          <a:stretch>
            <a:fillRect/>
          </a:stretch>
        </p:blipFill>
        <p:spPr bwMode="auto">
          <a:xfrm>
            <a:off x="323559" y="2944199"/>
            <a:ext cx="4487592" cy="1360515"/>
          </a:xfrm>
          <a:prstGeom prst="rect">
            <a:avLst/>
          </a:prstGeom>
          <a:noFill/>
          <a:ln w="9525">
            <a:noFill/>
            <a:miter lim="800000"/>
            <a:headEnd/>
            <a:tailEnd/>
          </a:ln>
          <a:effectLst/>
        </p:spPr>
      </p:pic>
      <p:pic>
        <p:nvPicPr>
          <p:cNvPr id="9" name="Picture 2"/>
          <p:cNvPicPr>
            <a:picLocks noChangeAspect="1" noChangeArrowheads="1"/>
          </p:cNvPicPr>
          <p:nvPr/>
        </p:nvPicPr>
        <p:blipFill>
          <a:blip r:embed="rId2"/>
          <a:srcRect l="44123" t="72792" r="34429" b="22660"/>
          <a:stretch>
            <a:fillRect/>
          </a:stretch>
        </p:blipFill>
        <p:spPr bwMode="auto">
          <a:xfrm>
            <a:off x="5443018" y="3165230"/>
            <a:ext cx="6017462" cy="717453"/>
          </a:xfrm>
          <a:prstGeom prst="rect">
            <a:avLst/>
          </a:prstGeom>
          <a:noFill/>
          <a:ln w="9525">
            <a:noFill/>
            <a:miter lim="800000"/>
            <a:headEnd/>
            <a:tailEnd/>
          </a:ln>
          <a:effectLst/>
        </p:spPr>
      </p:pic>
      <p:sp>
        <p:nvSpPr>
          <p:cNvPr id="10" name="TextBox 9"/>
          <p:cNvSpPr txBox="1"/>
          <p:nvPr/>
        </p:nvSpPr>
        <p:spPr>
          <a:xfrm>
            <a:off x="464234" y="0"/>
            <a:ext cx="11465169" cy="707886"/>
          </a:xfrm>
          <a:prstGeom prst="rect">
            <a:avLst/>
          </a:prstGeom>
          <a:noFill/>
        </p:spPr>
        <p:txBody>
          <a:bodyPr wrap="square" rtlCol="0">
            <a:spAutoFit/>
          </a:bodyPr>
          <a:lstStyle/>
          <a:p>
            <a:r>
              <a:rPr lang="en-US" sz="2000" b="1" dirty="0" smtClean="0"/>
              <a:t>Higher dimensional objects give us more options as we can slice one or more axes and also mix integers. </a:t>
            </a:r>
          </a:p>
          <a:p>
            <a:r>
              <a:rPr lang="en-US" sz="2000" b="1" dirty="0" smtClean="0"/>
              <a:t>Consider the 2D array , arr2d. Slicing this array is a bit different:</a:t>
            </a:r>
            <a:endParaRPr lang="en-US" sz="2000" b="1" dirty="0"/>
          </a:p>
        </p:txBody>
      </p:sp>
      <p:sp>
        <p:nvSpPr>
          <p:cNvPr id="11" name="TextBox 10"/>
          <p:cNvSpPr txBox="1"/>
          <p:nvPr/>
        </p:nvSpPr>
        <p:spPr>
          <a:xfrm>
            <a:off x="295421" y="2349305"/>
            <a:ext cx="11352628" cy="707886"/>
          </a:xfrm>
          <a:prstGeom prst="rect">
            <a:avLst/>
          </a:prstGeom>
          <a:noFill/>
        </p:spPr>
        <p:txBody>
          <a:bodyPr wrap="square" rtlCol="0">
            <a:spAutoFit/>
          </a:bodyPr>
          <a:lstStyle/>
          <a:p>
            <a:r>
              <a:rPr lang="en-US" sz="2000" b="1" dirty="0" smtClean="0"/>
              <a:t>A slice, therefore, selects a range of elements along an axis. We can pass multiple slices just like you can pass multiple indexes:</a:t>
            </a:r>
            <a:endParaRPr lang="en-US" sz="2000" b="1" dirty="0"/>
          </a:p>
        </p:txBody>
      </p:sp>
      <p:sp>
        <p:nvSpPr>
          <p:cNvPr id="12" name="TextBox 11"/>
          <p:cNvSpPr txBox="1"/>
          <p:nvPr/>
        </p:nvSpPr>
        <p:spPr>
          <a:xfrm>
            <a:off x="379828" y="4487594"/>
            <a:ext cx="11071274" cy="400110"/>
          </a:xfrm>
          <a:prstGeom prst="rect">
            <a:avLst/>
          </a:prstGeom>
          <a:noFill/>
        </p:spPr>
        <p:txBody>
          <a:bodyPr wrap="square" rtlCol="0">
            <a:spAutoFit/>
          </a:bodyPr>
          <a:lstStyle/>
          <a:p>
            <a:r>
              <a:rPr lang="en-US" sz="2000" b="1" dirty="0" smtClean="0"/>
              <a:t>A colon by itself means to take the entire axis, so we can slice only higher dimensional axes by doing:</a:t>
            </a:r>
            <a:endParaRPr lang="en-US" sz="2000" b="1" dirty="0"/>
          </a:p>
        </p:txBody>
      </p:sp>
      <p:pic>
        <p:nvPicPr>
          <p:cNvPr id="13" name="Picture 3"/>
          <p:cNvPicPr>
            <a:picLocks noChangeAspect="1" noChangeArrowheads="1"/>
          </p:cNvPicPr>
          <p:nvPr/>
        </p:nvPicPr>
        <p:blipFill>
          <a:blip r:embed="rId3"/>
          <a:srcRect l="43214" t="69193" r="46789" b="22013"/>
          <a:stretch>
            <a:fillRect/>
          </a:stretch>
        </p:blipFill>
        <p:spPr bwMode="auto">
          <a:xfrm>
            <a:off x="2715065" y="4933784"/>
            <a:ext cx="4445391" cy="160769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9441"/>
          </a:xfrm>
        </p:spPr>
        <p:txBody>
          <a:bodyPr/>
          <a:lstStyle/>
          <a:p>
            <a:r>
              <a:rPr lang="en-US" dirty="0" smtClean="0">
                <a:solidFill>
                  <a:srgbClr val="FF0000"/>
                </a:solidFill>
              </a:rPr>
              <a:t>Boolean Indexing</a:t>
            </a:r>
            <a:endParaRPr lang="en-US" dirty="0">
              <a:solidFill>
                <a:srgbClr val="FF0000"/>
              </a:solidFill>
            </a:endParaRPr>
          </a:p>
        </p:txBody>
      </p:sp>
      <p:sp>
        <p:nvSpPr>
          <p:cNvPr id="7" name="Content Placeholder 6"/>
          <p:cNvSpPr>
            <a:spLocks noGrp="1"/>
          </p:cNvSpPr>
          <p:nvPr>
            <p:ph idx="1"/>
          </p:nvPr>
        </p:nvSpPr>
        <p:spPr>
          <a:xfrm>
            <a:off x="838200" y="1209822"/>
            <a:ext cx="10515600" cy="5444196"/>
          </a:xfrm>
        </p:spPr>
        <p:txBody>
          <a:bodyPr>
            <a:normAutofit/>
          </a:bodyPr>
          <a:lstStyle/>
          <a:p>
            <a:r>
              <a:rPr lang="en-US" sz="2400" dirty="0" smtClean="0"/>
              <a:t>Take one array of names with duplicates. </a:t>
            </a:r>
          </a:p>
          <a:p>
            <a:r>
              <a:rPr lang="en-US" sz="2400" dirty="0" smtClean="0"/>
              <a:t>Take another array by using the </a:t>
            </a:r>
            <a:r>
              <a:rPr lang="en-US" sz="2400" dirty="0" err="1" smtClean="0"/>
              <a:t>randn</a:t>
            </a:r>
            <a:r>
              <a:rPr lang="en-US" sz="2400" dirty="0" smtClean="0"/>
              <a:t> function in </a:t>
            </a:r>
            <a:r>
              <a:rPr lang="en-US" sz="2400" dirty="0" err="1" smtClean="0"/>
              <a:t>numpy.random</a:t>
            </a:r>
            <a:r>
              <a:rPr lang="en-US" sz="2400" dirty="0" smtClean="0"/>
              <a:t> to generate some random normally distributed data:</a:t>
            </a:r>
            <a:endParaRPr lang="en-US" sz="2400" dirty="0"/>
          </a:p>
        </p:txBody>
      </p:sp>
      <p:pic>
        <p:nvPicPr>
          <p:cNvPr id="5" name="Picture 2"/>
          <p:cNvPicPr>
            <a:picLocks noChangeAspect="1" noChangeArrowheads="1"/>
          </p:cNvPicPr>
          <p:nvPr/>
        </p:nvPicPr>
        <p:blipFill>
          <a:blip r:embed="rId2"/>
          <a:srcRect l="19766" t="29493" r="20251" b="16193"/>
          <a:stretch>
            <a:fillRect/>
          </a:stretch>
        </p:blipFill>
        <p:spPr bwMode="auto">
          <a:xfrm>
            <a:off x="2180492" y="2517479"/>
            <a:ext cx="8102991" cy="3601967"/>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l="25583" t="38382" r="45516" b="54989"/>
          <a:stretch>
            <a:fillRect/>
          </a:stretch>
        </p:blipFill>
        <p:spPr bwMode="auto">
          <a:xfrm>
            <a:off x="2968282" y="6063176"/>
            <a:ext cx="3882683" cy="500685"/>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Grp="1" noChangeAspect="1" noChangeArrowheads="1"/>
          </p:cNvPicPr>
          <p:nvPr>
            <p:ph idx="1"/>
          </p:nvPr>
        </p:nvPicPr>
        <p:blipFill>
          <a:blip r:embed="rId2"/>
          <a:srcRect l="16676" t="52447" r="22069" b="19103"/>
          <a:stretch>
            <a:fillRect/>
          </a:stretch>
        </p:blipFill>
        <p:spPr bwMode="auto">
          <a:xfrm>
            <a:off x="884824" y="2588456"/>
            <a:ext cx="10733647" cy="2802852"/>
          </a:xfrm>
          <a:prstGeom prst="rect">
            <a:avLst/>
          </a:prstGeom>
          <a:noFill/>
          <a:ln w="9525">
            <a:noFill/>
            <a:miter lim="800000"/>
            <a:headEnd/>
            <a:tailEnd/>
          </a:ln>
          <a:effectLst/>
        </p:spPr>
      </p:pic>
      <p:sp>
        <p:nvSpPr>
          <p:cNvPr id="11" name="TextBox 10"/>
          <p:cNvSpPr txBox="1"/>
          <p:nvPr/>
        </p:nvSpPr>
        <p:spPr>
          <a:xfrm>
            <a:off x="604911" y="731520"/>
            <a:ext cx="10789920" cy="1569660"/>
          </a:xfrm>
          <a:prstGeom prst="rect">
            <a:avLst/>
          </a:prstGeom>
          <a:noFill/>
        </p:spPr>
        <p:txBody>
          <a:bodyPr wrap="square" rtlCol="0">
            <a:spAutoFit/>
          </a:bodyPr>
          <a:lstStyle/>
          <a:p>
            <a:r>
              <a:rPr lang="en-US" sz="2400" dirty="0" smtClean="0"/>
              <a:t>Each name corresponds to a row in the data array. </a:t>
            </a:r>
          </a:p>
          <a:p>
            <a:r>
              <a:rPr lang="en-US" sz="2400" dirty="0" smtClean="0"/>
              <a:t>If we wanted to select all the rows with corresponding name 'Bob'. </a:t>
            </a:r>
          </a:p>
          <a:p>
            <a:r>
              <a:rPr lang="en-US" sz="2400" dirty="0" smtClean="0"/>
              <a:t>Like arithmetic operations, comparisons (such as ==) with arrays are also </a:t>
            </a:r>
            <a:r>
              <a:rPr lang="en-US" sz="2400" dirty="0" err="1" smtClean="0"/>
              <a:t>vectorized</a:t>
            </a:r>
            <a:r>
              <a:rPr lang="en-US" sz="2400" dirty="0" smtClean="0"/>
              <a:t>. Thus, comparing names with the string 'Bob' yields a </a:t>
            </a:r>
            <a:r>
              <a:rPr lang="en-US" sz="2400" dirty="0" err="1" smtClean="0"/>
              <a:t>boolean</a:t>
            </a:r>
            <a:r>
              <a:rPr lang="en-US" sz="2400" dirty="0" smtClean="0"/>
              <a:t> array:</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l="19948" t="25613" r="54786" b="60162"/>
          <a:stretch>
            <a:fillRect/>
          </a:stretch>
        </p:blipFill>
        <p:spPr bwMode="auto">
          <a:xfrm>
            <a:off x="2039816" y="1754920"/>
            <a:ext cx="3699803" cy="1171160"/>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l="20123" t="79664" r="53604" b="6875"/>
          <a:stretch>
            <a:fillRect/>
          </a:stretch>
        </p:blipFill>
        <p:spPr bwMode="auto">
          <a:xfrm>
            <a:off x="2180493" y="2658793"/>
            <a:ext cx="3418449" cy="984738"/>
          </a:xfrm>
          <a:prstGeom prst="rect">
            <a:avLst/>
          </a:prstGeom>
          <a:noFill/>
          <a:ln w="9525">
            <a:noFill/>
            <a:miter lim="800000"/>
            <a:headEnd/>
            <a:tailEnd/>
          </a:ln>
          <a:effectLst/>
        </p:spPr>
      </p:pic>
      <p:sp>
        <p:nvSpPr>
          <p:cNvPr id="6" name="TextBox 5"/>
          <p:cNvSpPr txBox="1"/>
          <p:nvPr/>
        </p:nvSpPr>
        <p:spPr>
          <a:xfrm>
            <a:off x="1195754" y="1336431"/>
            <a:ext cx="10086535" cy="461665"/>
          </a:xfrm>
          <a:prstGeom prst="rect">
            <a:avLst/>
          </a:prstGeom>
          <a:noFill/>
        </p:spPr>
        <p:txBody>
          <a:bodyPr wrap="square" rtlCol="0">
            <a:spAutoFit/>
          </a:bodyPr>
          <a:lstStyle/>
          <a:p>
            <a:r>
              <a:rPr lang="en-US" sz="2400" dirty="0" smtClean="0"/>
              <a:t>We can even mix and match </a:t>
            </a:r>
            <a:r>
              <a:rPr lang="en-US" sz="2400" dirty="0" err="1" smtClean="0"/>
              <a:t>boolean</a:t>
            </a:r>
            <a:r>
              <a:rPr lang="en-US" sz="2400" dirty="0" smtClean="0"/>
              <a:t> arrays with slices or integers</a:t>
            </a:r>
            <a:endParaRPr lang="en-US" sz="2400" dirty="0"/>
          </a:p>
        </p:txBody>
      </p:sp>
      <p:pic>
        <p:nvPicPr>
          <p:cNvPr id="7" name="Picture 2"/>
          <p:cNvPicPr>
            <a:picLocks noChangeAspect="1" noChangeArrowheads="1"/>
          </p:cNvPicPr>
          <p:nvPr/>
        </p:nvPicPr>
        <p:blipFill>
          <a:blip r:embed="rId3"/>
          <a:srcRect l="16676" t="25290" r="15707" b="35268"/>
          <a:stretch>
            <a:fillRect/>
          </a:stretch>
        </p:blipFill>
        <p:spPr bwMode="auto">
          <a:xfrm>
            <a:off x="1012874" y="3714854"/>
            <a:ext cx="9047836" cy="2967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srcRect l="16313" t="34019" r="14435" b="9404"/>
          <a:stretch>
            <a:fillRect/>
          </a:stretch>
        </p:blipFill>
        <p:spPr bwMode="auto">
          <a:xfrm>
            <a:off x="506437" y="571497"/>
            <a:ext cx="11312995" cy="5196257"/>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l="19948" t="32079" r="45335" b="29772"/>
          <a:stretch>
            <a:fillRect/>
          </a:stretch>
        </p:blipFill>
        <p:spPr bwMode="auto">
          <a:xfrm>
            <a:off x="1899138" y="562046"/>
            <a:ext cx="7680960" cy="3123689"/>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srcRect l="16447" t="33702" r="28196" b="24375"/>
          <a:stretch>
            <a:fillRect/>
          </a:stretch>
        </p:blipFill>
        <p:spPr bwMode="auto">
          <a:xfrm>
            <a:off x="1683383" y="1266093"/>
            <a:ext cx="9364406" cy="398722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Fancy Indexing</a:t>
            </a:r>
            <a:endParaRPr lang="en-US" dirty="0">
              <a:solidFill>
                <a:srgbClr val="FF0000"/>
              </a:solidFill>
            </a:endParaRPr>
          </a:p>
        </p:txBody>
      </p:sp>
      <p:pic>
        <p:nvPicPr>
          <p:cNvPr id="6146" name="Picture 2"/>
          <p:cNvPicPr>
            <a:picLocks noGrp="1" noChangeAspect="1" noChangeArrowheads="1"/>
          </p:cNvPicPr>
          <p:nvPr>
            <p:ph idx="1"/>
          </p:nvPr>
        </p:nvPicPr>
        <p:blipFill>
          <a:blip r:embed="rId2"/>
          <a:srcRect l="19403" t="33049" r="54605" b="15870"/>
          <a:stretch>
            <a:fillRect/>
          </a:stretch>
        </p:blipFill>
        <p:spPr bwMode="auto">
          <a:xfrm>
            <a:off x="1801504" y="2554581"/>
            <a:ext cx="7568418" cy="3492428"/>
          </a:xfrm>
          <a:prstGeom prst="rect">
            <a:avLst/>
          </a:prstGeom>
          <a:noFill/>
          <a:ln w="9525">
            <a:noFill/>
            <a:miter lim="800000"/>
            <a:headEnd/>
            <a:tailEnd/>
          </a:ln>
          <a:effectLst/>
        </p:spPr>
      </p:pic>
      <p:sp>
        <p:nvSpPr>
          <p:cNvPr id="3" name="TextBox 2"/>
          <p:cNvSpPr txBox="1"/>
          <p:nvPr/>
        </p:nvSpPr>
        <p:spPr>
          <a:xfrm>
            <a:off x="627797" y="1433015"/>
            <a:ext cx="11259403" cy="830997"/>
          </a:xfrm>
          <a:prstGeom prst="rect">
            <a:avLst/>
          </a:prstGeom>
          <a:noFill/>
        </p:spPr>
        <p:txBody>
          <a:bodyPr wrap="square" rtlCol="0">
            <a:spAutoFit/>
          </a:bodyPr>
          <a:lstStyle/>
          <a:p>
            <a:r>
              <a:rPr lang="en-US" sz="2400" i="1" dirty="0"/>
              <a:t>Fancy indexing </a:t>
            </a:r>
            <a:r>
              <a:rPr lang="en-US" sz="2400" dirty="0"/>
              <a:t>is a term adopted by </a:t>
            </a:r>
            <a:r>
              <a:rPr lang="en-US" sz="2400" dirty="0" err="1"/>
              <a:t>NumPy</a:t>
            </a:r>
            <a:r>
              <a:rPr lang="en-US" sz="2400" dirty="0"/>
              <a:t> to describe indexing using integer arrays.</a:t>
            </a:r>
          </a:p>
          <a:p>
            <a:r>
              <a:rPr lang="en-US" sz="2400" dirty="0"/>
              <a:t>Suppose we had a 8 × 4 array: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Data Types – Object and Parameters</a:t>
            </a:r>
            <a:br>
              <a:rPr lang="en-IN" dirty="0" smtClean="0"/>
            </a:b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533378" y="1800665"/>
            <a:ext cx="9734844" cy="3910366"/>
          </a:xfrm>
          <a:prstGeom prst="rect">
            <a:avLst/>
          </a:prstGeom>
          <a:noFill/>
          <a:ln w="9525">
            <a:noFill/>
            <a:miter lim="800000"/>
            <a:headEnd/>
            <a:tailEnd/>
          </a:ln>
          <a:effectLst/>
        </p:spPr>
      </p:pic>
      <p:sp>
        <p:nvSpPr>
          <p:cNvPr id="5" name="Rectangle 4"/>
          <p:cNvSpPr/>
          <p:nvPr/>
        </p:nvSpPr>
        <p:spPr>
          <a:xfrm>
            <a:off x="1111348" y="1406769"/>
            <a:ext cx="8032652" cy="369332"/>
          </a:xfrm>
          <a:prstGeom prst="rect">
            <a:avLst/>
          </a:prstGeom>
        </p:spPr>
        <p:txBody>
          <a:bodyPr wrap="square">
            <a:spAutoFit/>
          </a:bodyPr>
          <a:lstStyle/>
          <a:p>
            <a:r>
              <a:rPr lang="en-IN" dirty="0" smtClean="0"/>
              <a:t>The options for data type specification widens for the array elements.</a:t>
            </a:r>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2249" t="27674" r="53115" b="59467"/>
          <a:stretch/>
        </p:blipFill>
        <p:spPr>
          <a:xfrm>
            <a:off x="2620370" y="1233067"/>
            <a:ext cx="5199797" cy="2009015"/>
          </a:xfrm>
          <a:prstGeom prst="rect">
            <a:avLst/>
          </a:prstGeom>
        </p:spPr>
      </p:pic>
      <p:pic>
        <p:nvPicPr>
          <p:cNvPr id="5" name="Picture 4"/>
          <p:cNvPicPr>
            <a:picLocks noChangeAspect="1"/>
          </p:cNvPicPr>
          <p:nvPr/>
        </p:nvPicPr>
        <p:blipFill rotWithShape="1">
          <a:blip r:embed="rId2"/>
          <a:srcRect l="32239" t="46764" r="53769" b="42285"/>
          <a:stretch/>
        </p:blipFill>
        <p:spPr>
          <a:xfrm>
            <a:off x="2395181" y="4149237"/>
            <a:ext cx="5650173" cy="1896722"/>
          </a:xfrm>
          <a:prstGeom prst="rect">
            <a:avLst/>
          </a:prstGeom>
        </p:spPr>
      </p:pic>
      <p:sp>
        <p:nvSpPr>
          <p:cNvPr id="6" name="TextBox 5"/>
          <p:cNvSpPr txBox="1"/>
          <p:nvPr/>
        </p:nvSpPr>
        <p:spPr>
          <a:xfrm>
            <a:off x="300251" y="423081"/>
            <a:ext cx="11600597" cy="707886"/>
          </a:xfrm>
          <a:prstGeom prst="rect">
            <a:avLst/>
          </a:prstGeom>
          <a:noFill/>
        </p:spPr>
        <p:txBody>
          <a:bodyPr wrap="square" rtlCol="0">
            <a:spAutoFit/>
          </a:bodyPr>
          <a:lstStyle/>
          <a:p>
            <a:r>
              <a:rPr lang="en-US" sz="2000" dirty="0"/>
              <a:t>To select out a subset of the rows in a particular order, you can simply pass a list </a:t>
            </a:r>
            <a:r>
              <a:rPr lang="en-US" sz="2000" dirty="0" smtClean="0"/>
              <a:t>or </a:t>
            </a:r>
            <a:r>
              <a:rPr lang="en-US" sz="2000" dirty="0" err="1" smtClean="0"/>
              <a:t>ndarray</a:t>
            </a:r>
            <a:r>
              <a:rPr lang="en-US" sz="2000" dirty="0" smtClean="0"/>
              <a:t> </a:t>
            </a:r>
            <a:r>
              <a:rPr lang="en-US" sz="2000" dirty="0"/>
              <a:t>of integers specifying the desired order:</a:t>
            </a:r>
          </a:p>
        </p:txBody>
      </p:sp>
      <p:sp>
        <p:nvSpPr>
          <p:cNvPr id="7" name="TextBox 6"/>
          <p:cNvSpPr txBox="1"/>
          <p:nvPr/>
        </p:nvSpPr>
        <p:spPr>
          <a:xfrm>
            <a:off x="532263" y="3616657"/>
            <a:ext cx="9662615" cy="400110"/>
          </a:xfrm>
          <a:prstGeom prst="rect">
            <a:avLst/>
          </a:prstGeom>
          <a:noFill/>
        </p:spPr>
        <p:txBody>
          <a:bodyPr wrap="square" rtlCol="0">
            <a:spAutoFit/>
          </a:bodyPr>
          <a:lstStyle/>
          <a:p>
            <a:r>
              <a:rPr lang="en-US" sz="2000" dirty="0" smtClean="0"/>
              <a:t>Negative </a:t>
            </a:r>
            <a:r>
              <a:rPr lang="en-US" sz="2000" dirty="0"/>
              <a:t>indices select rows </a:t>
            </a:r>
            <a:r>
              <a:rPr lang="en-US" sz="2000" dirty="0" smtClean="0"/>
              <a:t>from the </a:t>
            </a:r>
            <a:r>
              <a:rPr lang="en-US" sz="2000" dirty="0"/>
              <a:t>end:</a:t>
            </a:r>
          </a:p>
        </p:txBody>
      </p:sp>
    </p:spTree>
    <p:extLst>
      <p:ext uri="{BB962C8B-B14F-4D97-AF65-F5344CB8AC3E}">
        <p14:creationId xmlns:p14="http://schemas.microsoft.com/office/powerpoint/2010/main" xmlns="" val="2671884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2195" t="32066" r="45586" b="37772"/>
          <a:stretch/>
        </p:blipFill>
        <p:spPr>
          <a:xfrm>
            <a:off x="2743200" y="1637733"/>
            <a:ext cx="6277970" cy="3739486"/>
          </a:xfrm>
          <a:prstGeom prst="rect">
            <a:avLst/>
          </a:prstGeom>
        </p:spPr>
      </p:pic>
      <p:sp>
        <p:nvSpPr>
          <p:cNvPr id="5" name="TextBox 4"/>
          <p:cNvSpPr txBox="1"/>
          <p:nvPr/>
        </p:nvSpPr>
        <p:spPr>
          <a:xfrm>
            <a:off x="559558" y="723331"/>
            <a:ext cx="11191164" cy="707886"/>
          </a:xfrm>
          <a:prstGeom prst="rect">
            <a:avLst/>
          </a:prstGeom>
          <a:noFill/>
        </p:spPr>
        <p:txBody>
          <a:bodyPr wrap="square" rtlCol="0">
            <a:spAutoFit/>
          </a:bodyPr>
          <a:lstStyle/>
          <a:p>
            <a:r>
              <a:rPr lang="en-US" sz="2000" dirty="0"/>
              <a:t>Passing multiple index arrays does something slightly different; it selects a 1D array </a:t>
            </a:r>
            <a:r>
              <a:rPr lang="en-US" sz="2000" dirty="0" smtClean="0"/>
              <a:t>of elements </a:t>
            </a:r>
            <a:r>
              <a:rPr lang="en-US" sz="2000" dirty="0"/>
              <a:t>corresponding to each tuple of indices:</a:t>
            </a:r>
          </a:p>
        </p:txBody>
      </p:sp>
      <p:sp>
        <p:nvSpPr>
          <p:cNvPr id="6" name="TextBox 5"/>
          <p:cNvSpPr txBox="1"/>
          <p:nvPr/>
        </p:nvSpPr>
        <p:spPr>
          <a:xfrm>
            <a:off x="559558" y="5950424"/>
            <a:ext cx="10877266" cy="461665"/>
          </a:xfrm>
          <a:prstGeom prst="rect">
            <a:avLst/>
          </a:prstGeom>
          <a:noFill/>
        </p:spPr>
        <p:txBody>
          <a:bodyPr wrap="square" rtlCol="0">
            <a:spAutoFit/>
          </a:bodyPr>
          <a:lstStyle/>
          <a:p>
            <a:r>
              <a:rPr lang="en-US" sz="2400" b="1" dirty="0"/>
              <a:t>F</a:t>
            </a:r>
            <a:r>
              <a:rPr lang="en-US" sz="2400" b="1" dirty="0" smtClean="0"/>
              <a:t>ancy </a:t>
            </a:r>
            <a:r>
              <a:rPr lang="en-US" sz="2400" b="1" dirty="0"/>
              <a:t>indexing, unlike slicing, always copies the data into a new array.</a:t>
            </a:r>
          </a:p>
        </p:txBody>
      </p:sp>
    </p:spTree>
    <p:extLst>
      <p:ext uri="{BB962C8B-B14F-4D97-AF65-F5344CB8AC3E}">
        <p14:creationId xmlns:p14="http://schemas.microsoft.com/office/powerpoint/2010/main" xmlns="" val="502731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Transposing Arrays and Swapping Axes</a:t>
            </a:r>
          </a:p>
        </p:txBody>
      </p:sp>
      <p:pic>
        <p:nvPicPr>
          <p:cNvPr id="4" name="Content Placeholder 3"/>
          <p:cNvPicPr>
            <a:picLocks noGrp="1" noChangeAspect="1"/>
          </p:cNvPicPr>
          <p:nvPr>
            <p:ph idx="1"/>
          </p:nvPr>
        </p:nvPicPr>
        <p:blipFill rotWithShape="1">
          <a:blip r:embed="rId2"/>
          <a:srcRect l="31367" t="26733" r="42711" b="64798"/>
          <a:stretch/>
        </p:blipFill>
        <p:spPr>
          <a:xfrm>
            <a:off x="567131" y="2238233"/>
            <a:ext cx="6092978" cy="1119117"/>
          </a:xfrm>
          <a:prstGeom prst="rect">
            <a:avLst/>
          </a:prstGeom>
        </p:spPr>
      </p:pic>
      <p:pic>
        <p:nvPicPr>
          <p:cNvPr id="5" name="Picture 4"/>
          <p:cNvPicPr>
            <a:picLocks noChangeAspect="1"/>
          </p:cNvPicPr>
          <p:nvPr/>
        </p:nvPicPr>
        <p:blipFill rotWithShape="1">
          <a:blip r:embed="rId2"/>
          <a:srcRect l="32239" t="61299" r="40448" b="26357"/>
          <a:stretch/>
        </p:blipFill>
        <p:spPr>
          <a:xfrm>
            <a:off x="838200" y="3234520"/>
            <a:ext cx="6395112" cy="1624988"/>
          </a:xfrm>
          <a:prstGeom prst="rect">
            <a:avLst/>
          </a:prstGeom>
        </p:spPr>
      </p:pic>
      <p:sp>
        <p:nvSpPr>
          <p:cNvPr id="6" name="TextBox 5"/>
          <p:cNvSpPr txBox="1"/>
          <p:nvPr/>
        </p:nvSpPr>
        <p:spPr>
          <a:xfrm>
            <a:off x="567131" y="1583140"/>
            <a:ext cx="11224535" cy="707886"/>
          </a:xfrm>
          <a:prstGeom prst="rect">
            <a:avLst/>
          </a:prstGeom>
          <a:noFill/>
        </p:spPr>
        <p:txBody>
          <a:bodyPr wrap="square" rtlCol="0">
            <a:spAutoFit/>
          </a:bodyPr>
          <a:lstStyle/>
          <a:p>
            <a:r>
              <a:rPr lang="en-US" sz="2000" dirty="0"/>
              <a:t>Transposing is a special form of reshaping which similarly returns a view on the </a:t>
            </a:r>
            <a:r>
              <a:rPr lang="en-US" sz="2000" dirty="0" smtClean="0"/>
              <a:t>underlying data </a:t>
            </a:r>
            <a:r>
              <a:rPr lang="en-US" sz="2000" dirty="0"/>
              <a:t>without copying anything.</a:t>
            </a:r>
          </a:p>
        </p:txBody>
      </p:sp>
    </p:spTree>
    <p:extLst>
      <p:ext uri="{BB962C8B-B14F-4D97-AF65-F5344CB8AC3E}">
        <p14:creationId xmlns:p14="http://schemas.microsoft.com/office/powerpoint/2010/main" xmlns="" val="988282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0309" t="29680" r="27370" b="54762"/>
          <a:stretch/>
        </p:blipFill>
        <p:spPr>
          <a:xfrm>
            <a:off x="577960" y="1406769"/>
            <a:ext cx="8579688" cy="1773160"/>
          </a:xfrm>
          <a:prstGeom prst="rect">
            <a:avLst/>
          </a:prstGeom>
        </p:spPr>
      </p:pic>
      <p:pic>
        <p:nvPicPr>
          <p:cNvPr id="5" name="Picture 4"/>
          <p:cNvPicPr>
            <a:picLocks noChangeAspect="1"/>
          </p:cNvPicPr>
          <p:nvPr/>
        </p:nvPicPr>
        <p:blipFill rotWithShape="1">
          <a:blip r:embed="rId2"/>
          <a:srcRect l="32351" t="50747" r="45261" b="18592"/>
          <a:stretch/>
        </p:blipFill>
        <p:spPr>
          <a:xfrm>
            <a:off x="1460311" y="3477041"/>
            <a:ext cx="4080680" cy="3142124"/>
          </a:xfrm>
          <a:prstGeom prst="rect">
            <a:avLst/>
          </a:prstGeom>
        </p:spPr>
      </p:pic>
      <p:sp>
        <p:nvSpPr>
          <p:cNvPr id="6" name="TextBox 5"/>
          <p:cNvSpPr txBox="1"/>
          <p:nvPr/>
        </p:nvSpPr>
        <p:spPr>
          <a:xfrm>
            <a:off x="736979" y="818866"/>
            <a:ext cx="11150221" cy="646331"/>
          </a:xfrm>
          <a:prstGeom prst="rect">
            <a:avLst/>
          </a:prstGeom>
          <a:noFill/>
        </p:spPr>
        <p:txBody>
          <a:bodyPr wrap="square" rtlCol="0">
            <a:spAutoFit/>
          </a:bodyPr>
          <a:lstStyle/>
          <a:p>
            <a:r>
              <a:rPr lang="en-US" dirty="0"/>
              <a:t>When doing matrix computations, </a:t>
            </a:r>
            <a:r>
              <a:rPr lang="en-US" dirty="0" smtClean="0"/>
              <a:t>we </a:t>
            </a:r>
            <a:r>
              <a:rPr lang="en-US" dirty="0"/>
              <a:t>will do this very often, like for example </a:t>
            </a:r>
            <a:r>
              <a:rPr lang="en-US" dirty="0" smtClean="0"/>
              <a:t>computing the </a:t>
            </a:r>
            <a:r>
              <a:rPr lang="en-US" dirty="0"/>
              <a:t>inner matrix product XTX using np.dot:</a:t>
            </a:r>
          </a:p>
        </p:txBody>
      </p:sp>
      <p:sp>
        <p:nvSpPr>
          <p:cNvPr id="7" name="TextBox 6"/>
          <p:cNvSpPr txBox="1"/>
          <p:nvPr/>
        </p:nvSpPr>
        <p:spPr>
          <a:xfrm>
            <a:off x="577960" y="3179929"/>
            <a:ext cx="11363831" cy="369332"/>
          </a:xfrm>
          <a:prstGeom prst="rect">
            <a:avLst/>
          </a:prstGeom>
          <a:noFill/>
        </p:spPr>
        <p:txBody>
          <a:bodyPr wrap="square" rtlCol="0">
            <a:spAutoFit/>
          </a:bodyPr>
          <a:lstStyle/>
          <a:p>
            <a:r>
              <a:rPr lang="en-US" dirty="0"/>
              <a:t>For higher dimensional arrays, transpose will accept a tuple of axis numbers to </a:t>
            </a:r>
            <a:r>
              <a:rPr lang="en-US" dirty="0" smtClean="0"/>
              <a:t>permute the </a:t>
            </a:r>
            <a:r>
              <a:rPr lang="en-US" dirty="0"/>
              <a:t>axes</a:t>
            </a:r>
          </a:p>
        </p:txBody>
      </p:sp>
    </p:spTree>
    <p:extLst>
      <p:ext uri="{BB962C8B-B14F-4D97-AF65-F5344CB8AC3E}">
        <p14:creationId xmlns:p14="http://schemas.microsoft.com/office/powerpoint/2010/main" xmlns="" val="1166476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896" t="44297" r="37774" b="31866"/>
          <a:stretch/>
        </p:blipFill>
        <p:spPr>
          <a:xfrm>
            <a:off x="1665027" y="2414382"/>
            <a:ext cx="7014949" cy="3099631"/>
          </a:xfrm>
          <a:prstGeom prst="rect">
            <a:avLst/>
          </a:prstGeom>
        </p:spPr>
      </p:pic>
      <p:sp>
        <p:nvSpPr>
          <p:cNvPr id="5" name="TextBox 4"/>
          <p:cNvSpPr txBox="1"/>
          <p:nvPr/>
        </p:nvSpPr>
        <p:spPr>
          <a:xfrm>
            <a:off x="1091821" y="1105469"/>
            <a:ext cx="10904561" cy="707886"/>
          </a:xfrm>
          <a:prstGeom prst="rect">
            <a:avLst/>
          </a:prstGeom>
          <a:noFill/>
        </p:spPr>
        <p:txBody>
          <a:bodyPr wrap="square" rtlCol="0">
            <a:spAutoFit/>
          </a:bodyPr>
          <a:lstStyle/>
          <a:p>
            <a:r>
              <a:rPr lang="en-US" sz="2000" dirty="0"/>
              <a:t>Simple transposing with .T is just a special case of swapping axes. </a:t>
            </a:r>
            <a:r>
              <a:rPr lang="en-US" sz="2000" dirty="0" err="1"/>
              <a:t>ndarray</a:t>
            </a:r>
            <a:r>
              <a:rPr lang="en-US" sz="2000" dirty="0"/>
              <a:t> has </a:t>
            </a:r>
            <a:r>
              <a:rPr lang="en-US" sz="2000" dirty="0" smtClean="0"/>
              <a:t>the method </a:t>
            </a:r>
            <a:r>
              <a:rPr lang="en-US" sz="2000" dirty="0" err="1"/>
              <a:t>swapaxes</a:t>
            </a:r>
            <a:r>
              <a:rPr lang="en-US" sz="2000" dirty="0"/>
              <a:t> which takes a pair of axis numbers:</a:t>
            </a:r>
          </a:p>
        </p:txBody>
      </p:sp>
    </p:spTree>
    <p:extLst>
      <p:ext uri="{BB962C8B-B14F-4D97-AF65-F5344CB8AC3E}">
        <p14:creationId xmlns:p14="http://schemas.microsoft.com/office/powerpoint/2010/main" xmlns="" val="3827391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Universal Functions: Fast Element-wise Array Functions</a:t>
            </a:r>
          </a:p>
        </p:txBody>
      </p:sp>
      <p:pic>
        <p:nvPicPr>
          <p:cNvPr id="4" name="Content Placeholder 3"/>
          <p:cNvPicPr>
            <a:picLocks noGrp="1" noChangeAspect="1"/>
          </p:cNvPicPr>
          <p:nvPr>
            <p:ph idx="1"/>
          </p:nvPr>
        </p:nvPicPr>
        <p:blipFill rotWithShape="1">
          <a:blip r:embed="rId2"/>
          <a:srcRect l="32248" t="30497" r="34776" b="45980"/>
          <a:stretch/>
        </p:blipFill>
        <p:spPr>
          <a:xfrm>
            <a:off x="1220337" y="3084230"/>
            <a:ext cx="7637060" cy="2579426"/>
          </a:xfrm>
          <a:prstGeom prst="rect">
            <a:avLst/>
          </a:prstGeom>
        </p:spPr>
      </p:pic>
      <p:sp>
        <p:nvSpPr>
          <p:cNvPr id="7" name="TextBox 6"/>
          <p:cNvSpPr txBox="1"/>
          <p:nvPr/>
        </p:nvSpPr>
        <p:spPr>
          <a:xfrm>
            <a:off x="401472" y="2033516"/>
            <a:ext cx="10557680" cy="707886"/>
          </a:xfrm>
          <a:prstGeom prst="rect">
            <a:avLst/>
          </a:prstGeom>
          <a:noFill/>
        </p:spPr>
        <p:txBody>
          <a:bodyPr wrap="square" rtlCol="0">
            <a:spAutoFit/>
          </a:bodyPr>
          <a:lstStyle/>
          <a:p>
            <a:r>
              <a:rPr lang="en-US" sz="2000" dirty="0"/>
              <a:t>A universal function, or </a:t>
            </a:r>
            <a:r>
              <a:rPr lang="en-US" sz="2000" i="1" dirty="0" err="1"/>
              <a:t>ufunc</a:t>
            </a:r>
            <a:r>
              <a:rPr lang="en-US" sz="2000" dirty="0"/>
              <a:t>, is a function that performs elementwise operations </a:t>
            </a:r>
            <a:r>
              <a:rPr lang="en-US" sz="2000" dirty="0" smtClean="0"/>
              <a:t>on data </a:t>
            </a:r>
            <a:r>
              <a:rPr lang="en-US" sz="2000" dirty="0"/>
              <a:t>in </a:t>
            </a:r>
            <a:r>
              <a:rPr lang="en-US" sz="2000" dirty="0" err="1"/>
              <a:t>ndarrays</a:t>
            </a:r>
            <a:r>
              <a:rPr lang="en-US" sz="2000" dirty="0"/>
              <a:t>.</a:t>
            </a:r>
          </a:p>
        </p:txBody>
      </p:sp>
    </p:spTree>
    <p:extLst>
      <p:ext uri="{BB962C8B-B14F-4D97-AF65-F5344CB8AC3E}">
        <p14:creationId xmlns:p14="http://schemas.microsoft.com/office/powerpoint/2010/main" xmlns="" val="164243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1903" t="36013" r="35186" b="26755"/>
          <a:stretch/>
        </p:blipFill>
        <p:spPr>
          <a:xfrm>
            <a:off x="1296537" y="1515763"/>
            <a:ext cx="8052179" cy="5121523"/>
          </a:xfrm>
          <a:prstGeom prst="rect">
            <a:avLst/>
          </a:prstGeom>
        </p:spPr>
      </p:pic>
      <p:sp>
        <p:nvSpPr>
          <p:cNvPr id="5" name="TextBox 4"/>
          <p:cNvSpPr txBox="1"/>
          <p:nvPr/>
        </p:nvSpPr>
        <p:spPr>
          <a:xfrm>
            <a:off x="805218" y="764275"/>
            <a:ext cx="11013743" cy="707886"/>
          </a:xfrm>
          <a:prstGeom prst="rect">
            <a:avLst/>
          </a:prstGeom>
          <a:noFill/>
        </p:spPr>
        <p:txBody>
          <a:bodyPr wrap="square" rtlCol="0">
            <a:spAutoFit/>
          </a:bodyPr>
          <a:lstStyle/>
          <a:p>
            <a:r>
              <a:rPr lang="en-US" sz="2000" dirty="0"/>
              <a:t>These are referred to as </a:t>
            </a:r>
            <a:r>
              <a:rPr lang="en-US" sz="2000" i="1" dirty="0"/>
              <a:t>unary </a:t>
            </a:r>
            <a:r>
              <a:rPr lang="en-US" sz="2000" dirty="0" err="1"/>
              <a:t>ufuncs</a:t>
            </a:r>
            <a:r>
              <a:rPr lang="en-US" sz="2000" dirty="0"/>
              <a:t>. Others, such as add or maximum, take 2 </a:t>
            </a:r>
            <a:r>
              <a:rPr lang="en-US" sz="2000" dirty="0" smtClean="0"/>
              <a:t>arrays (</a:t>
            </a:r>
            <a:r>
              <a:rPr lang="en-US" sz="2000" dirty="0"/>
              <a:t>thus, </a:t>
            </a:r>
            <a:r>
              <a:rPr lang="en-US" sz="2000" i="1" dirty="0"/>
              <a:t>binary </a:t>
            </a:r>
            <a:r>
              <a:rPr lang="en-US" sz="2000" dirty="0" err="1"/>
              <a:t>ufuncs</a:t>
            </a:r>
            <a:r>
              <a:rPr lang="en-US" sz="2000" dirty="0"/>
              <a:t>) and return a single array as the result:</a:t>
            </a:r>
          </a:p>
        </p:txBody>
      </p:sp>
    </p:spTree>
    <p:extLst>
      <p:ext uri="{BB962C8B-B14F-4D97-AF65-F5344CB8AC3E}">
        <p14:creationId xmlns:p14="http://schemas.microsoft.com/office/powerpoint/2010/main" xmlns="" val="1185610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9956" t="24851" r="26665" b="15243"/>
          <a:stretch/>
        </p:blipFill>
        <p:spPr>
          <a:xfrm>
            <a:off x="441731" y="60417"/>
            <a:ext cx="8784156" cy="6820219"/>
          </a:xfrm>
          <a:prstGeom prst="rect">
            <a:avLst/>
          </a:prstGeom>
        </p:spPr>
      </p:pic>
      <p:sp>
        <p:nvSpPr>
          <p:cNvPr id="5" name="TextBox 4"/>
          <p:cNvSpPr txBox="1"/>
          <p:nvPr/>
        </p:nvSpPr>
        <p:spPr>
          <a:xfrm>
            <a:off x="9949218" y="464023"/>
            <a:ext cx="861774" cy="4326341"/>
          </a:xfrm>
          <a:prstGeom prst="rect">
            <a:avLst/>
          </a:prstGeom>
          <a:noFill/>
        </p:spPr>
        <p:txBody>
          <a:bodyPr vert="vert270" wrap="square" rtlCol="0">
            <a:spAutoFit/>
          </a:bodyPr>
          <a:lstStyle/>
          <a:p>
            <a:r>
              <a:rPr lang="en-US" sz="4400" i="1" dirty="0">
                <a:solidFill>
                  <a:srgbClr val="FF0000"/>
                </a:solidFill>
              </a:rPr>
              <a:t>Unary </a:t>
            </a:r>
            <a:r>
              <a:rPr lang="en-US" sz="4400" i="1" dirty="0" err="1">
                <a:solidFill>
                  <a:srgbClr val="FF0000"/>
                </a:solidFill>
              </a:rPr>
              <a:t>ufuncs</a:t>
            </a:r>
            <a:endParaRPr lang="en-US" sz="4400" dirty="0">
              <a:solidFill>
                <a:srgbClr val="FF0000"/>
              </a:solidFill>
            </a:endParaRPr>
          </a:p>
        </p:txBody>
      </p:sp>
    </p:spTree>
    <p:extLst>
      <p:ext uri="{BB962C8B-B14F-4D97-AF65-F5344CB8AC3E}">
        <p14:creationId xmlns:p14="http://schemas.microsoft.com/office/powerpoint/2010/main" xmlns="" val="869572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9597" t="22969" r="21903" b="50057"/>
          <a:stretch/>
        </p:blipFill>
        <p:spPr>
          <a:xfrm>
            <a:off x="1097280" y="874063"/>
            <a:ext cx="10298599" cy="3220266"/>
          </a:xfrm>
          <a:prstGeom prst="rect">
            <a:avLst/>
          </a:prstGeom>
        </p:spPr>
      </p:pic>
      <p:pic>
        <p:nvPicPr>
          <p:cNvPr id="5" name="Picture 4"/>
          <p:cNvPicPr>
            <a:picLocks noChangeAspect="1"/>
          </p:cNvPicPr>
          <p:nvPr/>
        </p:nvPicPr>
        <p:blipFill rotWithShape="1">
          <a:blip r:embed="rId3"/>
          <a:srcRect l="31007" t="33823" r="28134" b="53833"/>
          <a:stretch/>
        </p:blipFill>
        <p:spPr>
          <a:xfrm>
            <a:off x="1402925" y="4094329"/>
            <a:ext cx="7481769" cy="1555844"/>
          </a:xfrm>
          <a:prstGeom prst="rect">
            <a:avLst/>
          </a:prstGeom>
        </p:spPr>
      </p:pic>
      <p:sp>
        <p:nvSpPr>
          <p:cNvPr id="6" name="TextBox 5"/>
          <p:cNvSpPr txBox="1"/>
          <p:nvPr/>
        </p:nvSpPr>
        <p:spPr>
          <a:xfrm>
            <a:off x="10276764" y="327547"/>
            <a:ext cx="677108" cy="4913194"/>
          </a:xfrm>
          <a:prstGeom prst="rect">
            <a:avLst/>
          </a:prstGeom>
          <a:noFill/>
        </p:spPr>
        <p:txBody>
          <a:bodyPr vert="vert270" wrap="square" rtlCol="0">
            <a:spAutoFit/>
          </a:bodyPr>
          <a:lstStyle/>
          <a:p>
            <a:r>
              <a:rPr lang="en-US" sz="3200" b="1" i="1" dirty="0">
                <a:solidFill>
                  <a:srgbClr val="FF0000"/>
                </a:solidFill>
              </a:rPr>
              <a:t>Binary universal functions</a:t>
            </a:r>
            <a:endParaRPr lang="en-US" sz="3200" b="1" dirty="0">
              <a:solidFill>
                <a:srgbClr val="FF0000"/>
              </a:solidFill>
            </a:endParaRPr>
          </a:p>
        </p:txBody>
      </p:sp>
    </p:spTree>
    <p:extLst>
      <p:ext uri="{BB962C8B-B14F-4D97-AF65-F5344CB8AC3E}">
        <p14:creationId xmlns:p14="http://schemas.microsoft.com/office/powerpoint/2010/main" xmlns="" val="3185312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Data Processing Using Arrays</a:t>
            </a:r>
            <a:endParaRPr lang="en-US" dirty="0">
              <a:solidFill>
                <a:srgbClr val="FF0000"/>
              </a:solidFill>
            </a:endParaRPr>
          </a:p>
        </p:txBody>
      </p:sp>
      <p:pic>
        <p:nvPicPr>
          <p:cNvPr id="1026" name="Picture 2"/>
          <p:cNvPicPr>
            <a:picLocks noGrp="1" noChangeAspect="1" noChangeArrowheads="1"/>
          </p:cNvPicPr>
          <p:nvPr>
            <p:ph idx="1"/>
          </p:nvPr>
        </p:nvPicPr>
        <p:blipFill>
          <a:blip r:embed="rId2"/>
          <a:srcRect l="31945" t="27553" r="22614" b="35268"/>
          <a:stretch>
            <a:fillRect/>
          </a:stretch>
        </p:blipFill>
        <p:spPr bwMode="auto">
          <a:xfrm>
            <a:off x="1448972" y="2803410"/>
            <a:ext cx="7582486" cy="3487942"/>
          </a:xfrm>
          <a:prstGeom prst="rect">
            <a:avLst/>
          </a:prstGeom>
          <a:noFill/>
          <a:ln w="9525">
            <a:noFill/>
            <a:miter lim="800000"/>
            <a:headEnd/>
            <a:tailEnd/>
          </a:ln>
          <a:effectLst/>
        </p:spPr>
      </p:pic>
      <p:sp>
        <p:nvSpPr>
          <p:cNvPr id="5" name="TextBox 4"/>
          <p:cNvSpPr txBox="1"/>
          <p:nvPr/>
        </p:nvSpPr>
        <p:spPr>
          <a:xfrm>
            <a:off x="1026942" y="1730326"/>
            <a:ext cx="10494498" cy="1015663"/>
          </a:xfrm>
          <a:prstGeom prst="rect">
            <a:avLst/>
          </a:prstGeom>
          <a:noFill/>
        </p:spPr>
        <p:txBody>
          <a:bodyPr wrap="square" rtlCol="0">
            <a:spAutoFit/>
          </a:bodyPr>
          <a:lstStyle/>
          <a:p>
            <a:r>
              <a:rPr lang="en-US" sz="2000" dirty="0" smtClean="0"/>
              <a:t>Suppose we wished to evaluate the function </a:t>
            </a:r>
            <a:r>
              <a:rPr lang="en-US" sz="2000" dirty="0" err="1" smtClean="0"/>
              <a:t>sqrt</a:t>
            </a:r>
            <a:r>
              <a:rPr lang="en-US" sz="2000" dirty="0" smtClean="0"/>
              <a:t>(x^2 + y^2) across a regular grid of values. </a:t>
            </a:r>
          </a:p>
          <a:p>
            <a:r>
              <a:rPr lang="en-US" sz="2000" dirty="0" smtClean="0"/>
              <a:t>The </a:t>
            </a:r>
            <a:r>
              <a:rPr lang="en-US" sz="2000" dirty="0" err="1" smtClean="0"/>
              <a:t>np.meshgrid</a:t>
            </a:r>
            <a:r>
              <a:rPr lang="en-US" sz="2000" dirty="0" smtClean="0"/>
              <a:t> function takes two 1D arrays and produces two 2D matrices corresponding to all pairs of (x, y) in the two arrays: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Types in Python</a:t>
            </a:r>
            <a:br>
              <a:rPr lang="en-IN" dirty="0" smtClean="0"/>
            </a:br>
            <a:endParaRPr lang="en-IN" dirty="0"/>
          </a:p>
        </p:txBody>
      </p:sp>
      <p:sp>
        <p:nvSpPr>
          <p:cNvPr id="3" name="Content Placeholder 2"/>
          <p:cNvSpPr>
            <a:spLocks noGrp="1"/>
          </p:cNvSpPr>
          <p:nvPr>
            <p:ph idx="1"/>
          </p:nvPr>
        </p:nvSpPr>
        <p:spPr/>
        <p:txBody>
          <a:bodyPr/>
          <a:lstStyle/>
          <a:p>
            <a:r>
              <a:rPr lang="en-IN" dirty="0" smtClean="0"/>
              <a:t>1. </a:t>
            </a:r>
            <a:r>
              <a:rPr lang="en-IN" b="1" dirty="0" smtClean="0"/>
              <a:t>strings</a:t>
            </a:r>
            <a:r>
              <a:rPr lang="en-IN" dirty="0" smtClean="0"/>
              <a:t>- used to represent text data, the data is given in quotes. </a:t>
            </a:r>
            <a:r>
              <a:rPr lang="en-IN" dirty="0" err="1" smtClean="0"/>
              <a:t>E.g.”abcd</a:t>
            </a:r>
            <a:r>
              <a:rPr lang="en-IN" dirty="0" smtClean="0"/>
              <a:t>”</a:t>
            </a:r>
            <a:br>
              <a:rPr lang="en-IN" dirty="0" smtClean="0"/>
            </a:br>
            <a:r>
              <a:rPr lang="en-IN" dirty="0" smtClean="0"/>
              <a:t>2</a:t>
            </a:r>
            <a:r>
              <a:rPr lang="en-IN" b="1" dirty="0" smtClean="0"/>
              <a:t>. integer- </a:t>
            </a:r>
            <a:r>
              <a:rPr lang="en-IN" dirty="0" smtClean="0"/>
              <a:t>used for representing numbers. E.g. 1,3</a:t>
            </a:r>
            <a:br>
              <a:rPr lang="en-IN" dirty="0" smtClean="0"/>
            </a:br>
            <a:r>
              <a:rPr lang="en-IN" dirty="0" smtClean="0"/>
              <a:t>3. </a:t>
            </a:r>
            <a:r>
              <a:rPr lang="en-IN" b="1" dirty="0" smtClean="0"/>
              <a:t>float</a:t>
            </a:r>
            <a:r>
              <a:rPr lang="en-IN" dirty="0" smtClean="0"/>
              <a:t>- used for real number representations. E.g. 1.2,5.6</a:t>
            </a:r>
            <a:br>
              <a:rPr lang="en-IN" dirty="0" smtClean="0"/>
            </a:br>
            <a:r>
              <a:rPr lang="en-IN" dirty="0" smtClean="0"/>
              <a:t>4. </a:t>
            </a:r>
            <a:r>
              <a:rPr lang="en-IN" b="1" dirty="0" err="1" smtClean="0"/>
              <a:t>boolean</a:t>
            </a:r>
            <a:r>
              <a:rPr lang="en-IN" dirty="0" smtClean="0"/>
              <a:t>- used for true or false type output</a:t>
            </a:r>
            <a:br>
              <a:rPr lang="en-IN" dirty="0" smtClean="0"/>
            </a:br>
            <a:r>
              <a:rPr lang="en-IN" dirty="0" smtClean="0"/>
              <a:t>5</a:t>
            </a:r>
            <a:r>
              <a:rPr lang="en-IN" b="1" dirty="0" smtClean="0"/>
              <a:t>.</a:t>
            </a:r>
            <a:r>
              <a:rPr lang="en-IN" dirty="0" smtClean="0"/>
              <a:t> </a:t>
            </a:r>
            <a:r>
              <a:rPr lang="en-IN" b="1" dirty="0" smtClean="0"/>
              <a:t>complex</a:t>
            </a:r>
            <a:r>
              <a:rPr lang="en-IN" dirty="0" smtClean="0"/>
              <a:t>- used for the complex plain representation of numbers. E.g. 1.0+2.0j, 1.5+2.5j</a:t>
            </a:r>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31581" t="35312" r="23705" b="27186"/>
          <a:stretch>
            <a:fillRect/>
          </a:stretch>
        </p:blipFill>
        <p:spPr bwMode="auto">
          <a:xfrm>
            <a:off x="1294228" y="1146001"/>
            <a:ext cx="7354975" cy="346820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31908" t="29663" r="19114" b="56298"/>
          <a:stretch>
            <a:fillRect/>
          </a:stretch>
        </p:blipFill>
        <p:spPr bwMode="auto">
          <a:xfrm>
            <a:off x="1575582" y="4628271"/>
            <a:ext cx="8117058" cy="146878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l="40488" t="28200" r="23886" b="19103"/>
          <a:stretch>
            <a:fillRect/>
          </a:stretch>
        </p:blipFill>
        <p:spPr bwMode="auto">
          <a:xfrm>
            <a:off x="2841674" y="1132234"/>
            <a:ext cx="5387925" cy="448077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l="28855" t="38222" r="40245" b="49493"/>
          <a:stretch>
            <a:fillRect/>
          </a:stretch>
        </p:blipFill>
        <p:spPr bwMode="auto">
          <a:xfrm>
            <a:off x="696718" y="1299525"/>
            <a:ext cx="6773226" cy="1514014"/>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l="28881" t="59471" r="29709" b="27837"/>
          <a:stretch>
            <a:fillRect/>
          </a:stretch>
        </p:blipFill>
        <p:spPr bwMode="auto">
          <a:xfrm>
            <a:off x="927194" y="3516922"/>
            <a:ext cx="9306415" cy="1603717"/>
          </a:xfrm>
          <a:prstGeom prst="rect">
            <a:avLst/>
          </a:prstGeom>
          <a:noFill/>
          <a:ln w="9525">
            <a:noFill/>
            <a:miter lim="800000"/>
            <a:headEnd/>
            <a:tailEnd/>
          </a:ln>
          <a:effectLst/>
        </p:spPr>
      </p:pic>
      <p:sp>
        <p:nvSpPr>
          <p:cNvPr id="6" name="TextBox 5"/>
          <p:cNvSpPr txBox="1"/>
          <p:nvPr/>
        </p:nvSpPr>
        <p:spPr>
          <a:xfrm>
            <a:off x="450165" y="647113"/>
            <a:ext cx="11451102" cy="707886"/>
          </a:xfrm>
          <a:prstGeom prst="rect">
            <a:avLst/>
          </a:prstGeom>
          <a:noFill/>
        </p:spPr>
        <p:txBody>
          <a:bodyPr wrap="square" rtlCol="0">
            <a:spAutoFit/>
          </a:bodyPr>
          <a:lstStyle/>
          <a:p>
            <a:r>
              <a:rPr lang="en-US" sz="2000" dirty="0" smtClean="0"/>
              <a:t>The </a:t>
            </a:r>
            <a:r>
              <a:rPr lang="en-US" sz="2000" dirty="0" err="1" smtClean="0"/>
              <a:t>numpy.where</a:t>
            </a:r>
            <a:r>
              <a:rPr lang="en-US" sz="2000" dirty="0" smtClean="0"/>
              <a:t> function is a </a:t>
            </a:r>
            <a:r>
              <a:rPr lang="en-US" sz="2000" dirty="0" err="1" smtClean="0"/>
              <a:t>vectorized</a:t>
            </a:r>
            <a:r>
              <a:rPr lang="en-US" sz="2000" dirty="0" smtClean="0"/>
              <a:t> version of the ternary expression x if condition else y. </a:t>
            </a:r>
          </a:p>
          <a:p>
            <a:r>
              <a:rPr lang="en-US" sz="2000" dirty="0" smtClean="0"/>
              <a:t>Suppose we had a Boolean array and two arrays of values:</a:t>
            </a:r>
            <a:endParaRPr lang="en-US" sz="2000" dirty="0"/>
          </a:p>
        </p:txBody>
      </p:sp>
      <p:sp>
        <p:nvSpPr>
          <p:cNvPr id="7" name="TextBox 6"/>
          <p:cNvSpPr txBox="1"/>
          <p:nvPr/>
        </p:nvSpPr>
        <p:spPr>
          <a:xfrm>
            <a:off x="337625" y="2771335"/>
            <a:ext cx="11676184" cy="707886"/>
          </a:xfrm>
          <a:prstGeom prst="rect">
            <a:avLst/>
          </a:prstGeom>
          <a:noFill/>
        </p:spPr>
        <p:txBody>
          <a:bodyPr wrap="square" rtlCol="0">
            <a:spAutoFit/>
          </a:bodyPr>
          <a:lstStyle/>
          <a:p>
            <a:r>
              <a:rPr lang="en-US" sz="2000" dirty="0" smtClean="0"/>
              <a:t>Suppose we wanted to take a value from </a:t>
            </a:r>
            <a:r>
              <a:rPr lang="en-US" sz="2000" dirty="0" err="1" smtClean="0"/>
              <a:t>xarr</a:t>
            </a:r>
            <a:r>
              <a:rPr lang="en-US" sz="2000" dirty="0" smtClean="0"/>
              <a:t> whenever the corresponding value in </a:t>
            </a:r>
            <a:r>
              <a:rPr lang="en-US" sz="2000" dirty="0" err="1" smtClean="0"/>
              <a:t>cond</a:t>
            </a:r>
            <a:r>
              <a:rPr lang="en-US" sz="2000" dirty="0" smtClean="0"/>
              <a:t> is True otherwise take the value from yarr. A list comprehension doing this might look like:</a:t>
            </a:r>
            <a:endParaRPr lang="en-US" sz="2000" dirty="0"/>
          </a:p>
        </p:txBody>
      </p:sp>
      <p:sp>
        <p:nvSpPr>
          <p:cNvPr id="8" name="TextBox 7"/>
          <p:cNvSpPr txBox="1"/>
          <p:nvPr/>
        </p:nvSpPr>
        <p:spPr>
          <a:xfrm>
            <a:off x="717452" y="5205046"/>
            <a:ext cx="10916530" cy="1323439"/>
          </a:xfrm>
          <a:prstGeom prst="rect">
            <a:avLst/>
          </a:prstGeom>
          <a:noFill/>
        </p:spPr>
        <p:txBody>
          <a:bodyPr wrap="square" rtlCol="0">
            <a:spAutoFit/>
          </a:bodyPr>
          <a:lstStyle/>
          <a:p>
            <a:r>
              <a:rPr lang="en-US" sz="2000" b="1" dirty="0" smtClean="0"/>
              <a:t>Drawbacks:</a:t>
            </a:r>
          </a:p>
          <a:p>
            <a:pPr lvl="1"/>
            <a:r>
              <a:rPr lang="en-US" sz="2000" dirty="0" smtClean="0"/>
              <a:t>Not be very fast for large arrays</a:t>
            </a:r>
          </a:p>
          <a:p>
            <a:pPr lvl="1"/>
            <a:r>
              <a:rPr lang="en-US" sz="2000" dirty="0" smtClean="0"/>
              <a:t>Not work with multidimensional arrays. </a:t>
            </a:r>
          </a:p>
          <a:p>
            <a:r>
              <a:rPr lang="en-US" sz="2000" dirty="0" smtClean="0"/>
              <a:t>With </a:t>
            </a:r>
            <a:r>
              <a:rPr lang="en-US" sz="2000" dirty="0" err="1" smtClean="0"/>
              <a:t>np.where</a:t>
            </a:r>
            <a:r>
              <a:rPr lang="en-US" sz="2000" dirty="0" smtClean="0"/>
              <a:t> you can write this very concisely:</a:t>
            </a:r>
            <a:endParaRPr lang="en-US" sz="2000" dirty="0"/>
          </a:p>
        </p:txBody>
      </p:sp>
      <p:sp>
        <p:nvSpPr>
          <p:cNvPr id="9" name="TextBox 8"/>
          <p:cNvSpPr txBox="1"/>
          <p:nvPr/>
        </p:nvSpPr>
        <p:spPr>
          <a:xfrm>
            <a:off x="506437" y="182879"/>
            <a:ext cx="10607040" cy="584775"/>
          </a:xfrm>
          <a:prstGeom prst="rect">
            <a:avLst/>
          </a:prstGeom>
          <a:noFill/>
        </p:spPr>
        <p:txBody>
          <a:bodyPr wrap="square" rtlCol="0">
            <a:spAutoFit/>
          </a:bodyPr>
          <a:lstStyle/>
          <a:p>
            <a:pPr>
              <a:buNone/>
            </a:pPr>
            <a:r>
              <a:rPr lang="en-US" sz="3200" dirty="0" smtClean="0">
                <a:solidFill>
                  <a:srgbClr val="FF0000"/>
                </a:solidFill>
              </a:rPr>
              <a:t>Expressing Conditional Logic as Array Operations</a:t>
            </a:r>
            <a:endParaRPr lang="en-US" sz="3200"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28673" t="28200" r="36610" b="23629"/>
          <a:stretch>
            <a:fillRect/>
          </a:stretch>
        </p:blipFill>
        <p:spPr bwMode="auto">
          <a:xfrm>
            <a:off x="1280160" y="1406768"/>
            <a:ext cx="7765365" cy="520899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28127" t="34989" r="44608" b="55959"/>
          <a:stretch>
            <a:fillRect/>
          </a:stretch>
        </p:blipFill>
        <p:spPr bwMode="auto">
          <a:xfrm>
            <a:off x="933488" y="253218"/>
            <a:ext cx="6255103" cy="1167618"/>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l="28854" t="39515" r="55332" b="37208"/>
          <a:stretch>
            <a:fillRect/>
          </a:stretch>
        </p:blipFill>
        <p:spPr bwMode="auto">
          <a:xfrm>
            <a:off x="1659988" y="717939"/>
            <a:ext cx="3756074" cy="3108474"/>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l="28773" t="56202" r="49387" b="37260"/>
          <a:stretch>
            <a:fillRect/>
          </a:stretch>
        </p:blipFill>
        <p:spPr bwMode="auto">
          <a:xfrm>
            <a:off x="1552418" y="4614202"/>
            <a:ext cx="6184813" cy="1041009"/>
          </a:xfrm>
          <a:prstGeom prst="rect">
            <a:avLst/>
          </a:prstGeom>
          <a:noFill/>
          <a:ln w="9525">
            <a:noFill/>
            <a:miter lim="800000"/>
            <a:headEnd/>
            <a:tailEnd/>
          </a:ln>
          <a:effectLst/>
        </p:spPr>
      </p:pic>
      <p:sp>
        <p:nvSpPr>
          <p:cNvPr id="6" name="TextBox 5"/>
          <p:cNvSpPr txBox="1"/>
          <p:nvPr/>
        </p:nvSpPr>
        <p:spPr>
          <a:xfrm>
            <a:off x="562708" y="4009292"/>
            <a:ext cx="10663311" cy="400110"/>
          </a:xfrm>
          <a:prstGeom prst="rect">
            <a:avLst/>
          </a:prstGeom>
          <a:noFill/>
        </p:spPr>
        <p:txBody>
          <a:bodyPr wrap="square" rtlCol="0">
            <a:spAutoFit/>
          </a:bodyPr>
          <a:lstStyle/>
          <a:p>
            <a:r>
              <a:rPr lang="en-US" sz="2000" dirty="0" smtClean="0"/>
              <a:t>This for loop can be converted into a nested where expression:</a:t>
            </a:r>
            <a:endParaRPr lang="en-US"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584"/>
            <a:ext cx="10515600" cy="1168254"/>
          </a:xfrm>
        </p:spPr>
        <p:txBody>
          <a:bodyPr/>
          <a:lstStyle/>
          <a:p>
            <a:r>
              <a:rPr lang="en-US" dirty="0" smtClean="0">
                <a:solidFill>
                  <a:srgbClr val="FF0000"/>
                </a:solidFill>
              </a:rPr>
              <a:t>Mathematical and Statistical Methods</a:t>
            </a:r>
            <a:endParaRPr lang="en-US" dirty="0">
              <a:solidFill>
                <a:srgbClr val="FF0000"/>
              </a:solidFill>
            </a:endParaRPr>
          </a:p>
        </p:txBody>
      </p:sp>
      <p:sp>
        <p:nvSpPr>
          <p:cNvPr id="5" name="Content Placeholder 4"/>
          <p:cNvSpPr>
            <a:spLocks noGrp="1"/>
          </p:cNvSpPr>
          <p:nvPr>
            <p:ph idx="1"/>
          </p:nvPr>
        </p:nvSpPr>
        <p:spPr>
          <a:xfrm>
            <a:off x="838200" y="1237957"/>
            <a:ext cx="10515600" cy="4939006"/>
          </a:xfrm>
        </p:spPr>
        <p:txBody>
          <a:bodyPr/>
          <a:lstStyle/>
          <a:p>
            <a:r>
              <a:rPr lang="en-US" dirty="0" smtClean="0"/>
              <a:t>A set of mathematical functions which compute statistics about an entire array or about the data along an axis are accessible as array methods.</a:t>
            </a:r>
          </a:p>
          <a:p>
            <a:r>
              <a:rPr lang="en-US" dirty="0" smtClean="0"/>
              <a:t>Aggregations (often called </a:t>
            </a:r>
            <a:r>
              <a:rPr lang="en-US" i="1" dirty="0" smtClean="0"/>
              <a:t>reductions) like sum, mean, and standard deviation std can either be used by calling the </a:t>
            </a:r>
            <a:r>
              <a:rPr lang="en-US" dirty="0" smtClean="0"/>
              <a:t>array instance method or using the top level </a:t>
            </a:r>
            <a:r>
              <a:rPr lang="en-US" dirty="0" err="1" smtClean="0"/>
              <a:t>NumPy</a:t>
            </a:r>
            <a:r>
              <a:rPr lang="en-US" dirty="0" smtClean="0"/>
              <a:t> function.</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l="31399" t="44364" r="25704" b="26862"/>
          <a:stretch>
            <a:fillRect/>
          </a:stretch>
        </p:blipFill>
        <p:spPr bwMode="auto">
          <a:xfrm>
            <a:off x="703385" y="1584762"/>
            <a:ext cx="8629980" cy="325452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31367" t="44279" r="27547" b="40529"/>
          <a:stretch>
            <a:fillRect/>
          </a:stretch>
        </p:blipFill>
        <p:spPr bwMode="auto">
          <a:xfrm>
            <a:off x="675250" y="4881487"/>
            <a:ext cx="7427742" cy="1544189"/>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l="31763" t="42101" r="29521" b="37208"/>
          <a:stretch>
            <a:fillRect/>
          </a:stretch>
        </p:blipFill>
        <p:spPr bwMode="auto">
          <a:xfrm>
            <a:off x="1477106" y="697706"/>
            <a:ext cx="7369495" cy="2214307"/>
          </a:xfrm>
          <a:prstGeom prst="rect">
            <a:avLst/>
          </a:prstGeom>
          <a:noFill/>
          <a:ln w="9525">
            <a:noFill/>
            <a:miter lim="800000"/>
            <a:headEnd/>
            <a:tailEnd/>
          </a:ln>
          <a:effectLst/>
        </p:spPr>
      </p:pic>
      <p:sp>
        <p:nvSpPr>
          <p:cNvPr id="5" name="TextBox 4"/>
          <p:cNvSpPr txBox="1"/>
          <p:nvPr/>
        </p:nvSpPr>
        <p:spPr>
          <a:xfrm>
            <a:off x="773723" y="239151"/>
            <a:ext cx="11183816" cy="400110"/>
          </a:xfrm>
          <a:prstGeom prst="rect">
            <a:avLst/>
          </a:prstGeom>
          <a:noFill/>
        </p:spPr>
        <p:txBody>
          <a:bodyPr wrap="square" rtlCol="0">
            <a:spAutoFit/>
          </a:bodyPr>
          <a:lstStyle/>
          <a:p>
            <a:r>
              <a:rPr lang="en-US" sz="2000" dirty="0" err="1" smtClean="0"/>
              <a:t>cumsum</a:t>
            </a:r>
            <a:r>
              <a:rPr lang="en-US" sz="2000" dirty="0" smtClean="0"/>
              <a:t> and </a:t>
            </a:r>
            <a:r>
              <a:rPr lang="en-US" sz="2000" dirty="0" err="1" smtClean="0"/>
              <a:t>cumprod</a:t>
            </a:r>
            <a:r>
              <a:rPr lang="en-US" sz="2000" dirty="0" smtClean="0"/>
              <a:t> do not aggregate, instead producing an array of the intermediate results</a:t>
            </a:r>
            <a:endParaRPr lang="en-US" sz="2000" dirty="0"/>
          </a:p>
        </p:txBody>
      </p:sp>
      <p:pic>
        <p:nvPicPr>
          <p:cNvPr id="6" name="Picture 2"/>
          <p:cNvPicPr>
            <a:picLocks noChangeAspect="1" noChangeArrowheads="1"/>
          </p:cNvPicPr>
          <p:nvPr/>
        </p:nvPicPr>
        <p:blipFill>
          <a:blip r:embed="rId3"/>
          <a:srcRect l="26772" t="39423" r="27303" b="30686"/>
          <a:stretch>
            <a:fillRect/>
          </a:stretch>
        </p:blipFill>
        <p:spPr bwMode="auto">
          <a:xfrm>
            <a:off x="542842" y="3019051"/>
            <a:ext cx="9993860" cy="3657084"/>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9780"/>
          </a:xfrm>
        </p:spPr>
        <p:txBody>
          <a:bodyPr/>
          <a:lstStyle/>
          <a:p>
            <a:r>
              <a:rPr lang="en-US" dirty="0" smtClean="0">
                <a:solidFill>
                  <a:srgbClr val="FF0000"/>
                </a:solidFill>
              </a:rPr>
              <a:t>Methods for Boolean Arrays</a:t>
            </a:r>
            <a:endParaRPr lang="en-US" dirty="0">
              <a:solidFill>
                <a:srgbClr val="FF0000"/>
              </a:solidFill>
            </a:endParaRPr>
          </a:p>
        </p:txBody>
      </p:sp>
      <p:pic>
        <p:nvPicPr>
          <p:cNvPr id="6146" name="Picture 2"/>
          <p:cNvPicPr>
            <a:picLocks noGrp="1" noChangeAspect="1" noChangeArrowheads="1"/>
          </p:cNvPicPr>
          <p:nvPr>
            <p:ph idx="1"/>
          </p:nvPr>
        </p:nvPicPr>
        <p:blipFill>
          <a:blip r:embed="rId2"/>
          <a:srcRect l="31945" t="53094" r="33338" b="36118"/>
          <a:stretch>
            <a:fillRect/>
          </a:stretch>
        </p:blipFill>
        <p:spPr bwMode="auto">
          <a:xfrm>
            <a:off x="877132" y="1463039"/>
            <a:ext cx="7407221" cy="1294229"/>
          </a:xfrm>
          <a:prstGeom prst="rect">
            <a:avLst/>
          </a:prstGeom>
          <a:noFill/>
          <a:ln w="9525">
            <a:noFill/>
            <a:miter lim="800000"/>
            <a:headEnd/>
            <a:tailEnd/>
          </a:ln>
          <a:effectLst/>
        </p:spPr>
      </p:pic>
      <p:sp>
        <p:nvSpPr>
          <p:cNvPr id="7" name="TextBox 6"/>
          <p:cNvSpPr txBox="1"/>
          <p:nvPr/>
        </p:nvSpPr>
        <p:spPr>
          <a:xfrm>
            <a:off x="365760" y="2869809"/>
            <a:ext cx="11338560" cy="461665"/>
          </a:xfrm>
          <a:prstGeom prst="rect">
            <a:avLst/>
          </a:prstGeom>
          <a:noFill/>
        </p:spPr>
        <p:txBody>
          <a:bodyPr wrap="square" rtlCol="0">
            <a:spAutoFit/>
          </a:bodyPr>
          <a:lstStyle/>
          <a:p>
            <a:r>
              <a:rPr lang="en-US" sz="2400" dirty="0" smtClean="0"/>
              <a:t>Sum is often used as a means of counting True values in a </a:t>
            </a:r>
            <a:r>
              <a:rPr lang="en-US" sz="2400" dirty="0" err="1" smtClean="0"/>
              <a:t>boolean</a:t>
            </a:r>
            <a:r>
              <a:rPr lang="en-US" sz="2400" dirty="0" smtClean="0"/>
              <a:t> array.</a:t>
            </a:r>
            <a:endParaRPr lang="en-US" sz="2400" dirty="0"/>
          </a:p>
        </p:txBody>
      </p:sp>
      <p:sp>
        <p:nvSpPr>
          <p:cNvPr id="8" name="TextBox 7"/>
          <p:cNvSpPr txBox="1"/>
          <p:nvPr/>
        </p:nvSpPr>
        <p:spPr>
          <a:xfrm>
            <a:off x="168813" y="3601330"/>
            <a:ext cx="11788726" cy="830997"/>
          </a:xfrm>
          <a:prstGeom prst="rect">
            <a:avLst/>
          </a:prstGeom>
          <a:noFill/>
        </p:spPr>
        <p:txBody>
          <a:bodyPr wrap="square" rtlCol="0">
            <a:spAutoFit/>
          </a:bodyPr>
          <a:lstStyle/>
          <a:p>
            <a:r>
              <a:rPr lang="en-US" sz="2400" dirty="0" smtClean="0"/>
              <a:t>There are two additional methods, any and all, useful especially for </a:t>
            </a:r>
            <a:r>
              <a:rPr lang="en-US" sz="2400" dirty="0" err="1" smtClean="0"/>
              <a:t>boolean</a:t>
            </a:r>
            <a:r>
              <a:rPr lang="en-US" sz="2400" dirty="0" smtClean="0"/>
              <a:t> arrays.</a:t>
            </a:r>
          </a:p>
          <a:p>
            <a:r>
              <a:rPr lang="en-US" sz="2400" dirty="0" smtClean="0"/>
              <a:t>any tests whether one or more values in an array is True, while all checks if every value is True</a:t>
            </a:r>
            <a:endParaRPr lang="en-US" sz="2400" dirty="0"/>
          </a:p>
        </p:txBody>
      </p:sp>
      <p:pic>
        <p:nvPicPr>
          <p:cNvPr id="6147" name="Picture 3"/>
          <p:cNvPicPr>
            <a:picLocks noChangeAspect="1" noChangeArrowheads="1"/>
          </p:cNvPicPr>
          <p:nvPr/>
        </p:nvPicPr>
        <p:blipFill>
          <a:blip r:embed="rId3"/>
          <a:srcRect l="32124" t="58317" r="32412" b="22067"/>
          <a:stretch>
            <a:fillRect/>
          </a:stretch>
        </p:blipFill>
        <p:spPr bwMode="auto">
          <a:xfrm>
            <a:off x="956047" y="4409364"/>
            <a:ext cx="7285963" cy="2265756"/>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Sorting</a:t>
            </a:r>
            <a:endParaRPr lang="en-US" dirty="0">
              <a:solidFill>
                <a:srgbClr val="FF0000"/>
              </a:solidFill>
            </a:endParaRPr>
          </a:p>
        </p:txBody>
      </p:sp>
      <p:pic>
        <p:nvPicPr>
          <p:cNvPr id="7170" name="Picture 2"/>
          <p:cNvPicPr>
            <a:picLocks noGrp="1" noChangeAspect="1" noChangeArrowheads="1"/>
          </p:cNvPicPr>
          <p:nvPr>
            <p:ph idx="1"/>
          </p:nvPr>
        </p:nvPicPr>
        <p:blipFill>
          <a:blip r:embed="rId2"/>
          <a:srcRect l="31763" t="59559" r="22978" b="15870"/>
          <a:stretch>
            <a:fillRect/>
          </a:stretch>
        </p:blipFill>
        <p:spPr bwMode="auto">
          <a:xfrm>
            <a:off x="1061372" y="2447835"/>
            <a:ext cx="8434320" cy="2574332"/>
          </a:xfrm>
          <a:prstGeom prst="rect">
            <a:avLst/>
          </a:prstGeom>
          <a:noFill/>
          <a:ln w="9525">
            <a:noFill/>
            <a:miter lim="800000"/>
            <a:headEnd/>
            <a:tailEnd/>
          </a:ln>
          <a:effectLst/>
        </p:spPr>
      </p:pic>
      <p:sp>
        <p:nvSpPr>
          <p:cNvPr id="5" name="TextBox 4"/>
          <p:cNvSpPr txBox="1"/>
          <p:nvPr/>
        </p:nvSpPr>
        <p:spPr>
          <a:xfrm>
            <a:off x="661181" y="1969477"/>
            <a:ext cx="11155680" cy="461665"/>
          </a:xfrm>
          <a:prstGeom prst="rect">
            <a:avLst/>
          </a:prstGeom>
          <a:noFill/>
        </p:spPr>
        <p:txBody>
          <a:bodyPr wrap="square" rtlCol="0">
            <a:spAutoFit/>
          </a:bodyPr>
          <a:lstStyle/>
          <a:p>
            <a:r>
              <a:rPr lang="en-US" sz="2400" dirty="0" err="1" smtClean="0"/>
              <a:t>NumPy</a:t>
            </a:r>
            <a:r>
              <a:rPr lang="en-US" sz="2400" dirty="0" smtClean="0"/>
              <a:t> arrays can be sorted in-place using the sort method</a:t>
            </a:r>
            <a:endParaRPr lang="en-US" sz="2400" dirty="0"/>
          </a:p>
        </p:txBody>
      </p:sp>
      <p:pic>
        <p:nvPicPr>
          <p:cNvPr id="7171" name="Picture 3"/>
          <p:cNvPicPr>
            <a:picLocks noChangeAspect="1" noChangeArrowheads="1"/>
          </p:cNvPicPr>
          <p:nvPr/>
        </p:nvPicPr>
        <p:blipFill>
          <a:blip r:embed="rId3"/>
          <a:srcRect l="31908" t="28510" r="23330" b="59375"/>
          <a:stretch>
            <a:fillRect/>
          </a:stretch>
        </p:blipFill>
        <p:spPr bwMode="auto">
          <a:xfrm>
            <a:off x="1223889" y="5092810"/>
            <a:ext cx="8623495" cy="131227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Built-in Data Types</a:t>
            </a:r>
            <a:br>
              <a:rPr lang="en-IN" dirty="0" smtClean="0"/>
            </a:br>
            <a:endParaRPr lang="en-IN" dirty="0"/>
          </a:p>
        </p:txBody>
      </p:sp>
      <p:sp>
        <p:nvSpPr>
          <p:cNvPr id="3" name="Content Placeholder 2"/>
          <p:cNvSpPr>
            <a:spLocks noGrp="1"/>
          </p:cNvSpPr>
          <p:nvPr>
            <p:ph idx="1"/>
          </p:nvPr>
        </p:nvSpPr>
        <p:spPr>
          <a:xfrm>
            <a:off x="838200" y="1308295"/>
            <a:ext cx="10515600" cy="4868668"/>
          </a:xfrm>
        </p:spPr>
        <p:txBody>
          <a:bodyPr>
            <a:normAutofit fontScale="85000" lnSpcReduction="20000"/>
          </a:bodyPr>
          <a:lstStyle/>
          <a:p>
            <a:pPr fontAlgn="base"/>
            <a:r>
              <a:rPr lang="en-IN" dirty="0" smtClean="0"/>
              <a:t>We can reference the built-in data types in </a:t>
            </a:r>
            <a:r>
              <a:rPr lang="en-IN" dirty="0" err="1" smtClean="0"/>
              <a:t>NumPy</a:t>
            </a:r>
            <a:r>
              <a:rPr lang="en-IN" dirty="0" smtClean="0"/>
              <a:t> by particular character code.</a:t>
            </a:r>
          </a:p>
          <a:p>
            <a:pPr fontAlgn="base"/>
            <a:r>
              <a:rPr lang="en-IN" dirty="0" err="1" smtClean="0"/>
              <a:t>i</a:t>
            </a:r>
            <a:r>
              <a:rPr lang="en-IN" dirty="0" smtClean="0"/>
              <a:t> – integer</a:t>
            </a:r>
          </a:p>
          <a:p>
            <a:pPr fontAlgn="base"/>
            <a:r>
              <a:rPr lang="en-IN" dirty="0" smtClean="0"/>
              <a:t>b – </a:t>
            </a:r>
            <a:r>
              <a:rPr lang="en-IN" dirty="0" err="1" smtClean="0"/>
              <a:t>boolean</a:t>
            </a:r>
            <a:endParaRPr lang="en-IN" dirty="0" smtClean="0"/>
          </a:p>
          <a:p>
            <a:pPr fontAlgn="base"/>
            <a:r>
              <a:rPr lang="en-IN" dirty="0" smtClean="0"/>
              <a:t>u – unsigned</a:t>
            </a:r>
          </a:p>
          <a:p>
            <a:pPr fontAlgn="base"/>
            <a:r>
              <a:rPr lang="en-IN" dirty="0" smtClean="0"/>
              <a:t>f – float</a:t>
            </a:r>
          </a:p>
          <a:p>
            <a:pPr fontAlgn="base"/>
            <a:r>
              <a:rPr lang="en-IN" dirty="0" smtClean="0"/>
              <a:t>c – complex float</a:t>
            </a:r>
          </a:p>
          <a:p>
            <a:pPr fontAlgn="base"/>
            <a:r>
              <a:rPr lang="en-IN" dirty="0" smtClean="0"/>
              <a:t>m – </a:t>
            </a:r>
            <a:r>
              <a:rPr lang="en-IN" dirty="0" err="1" smtClean="0"/>
              <a:t>timedelta</a:t>
            </a:r>
            <a:endParaRPr lang="en-IN" dirty="0" smtClean="0"/>
          </a:p>
          <a:p>
            <a:pPr fontAlgn="base"/>
            <a:r>
              <a:rPr lang="en-IN" dirty="0" smtClean="0"/>
              <a:t>M – </a:t>
            </a:r>
            <a:r>
              <a:rPr lang="en-IN" dirty="0" err="1" smtClean="0"/>
              <a:t>datetime</a:t>
            </a:r>
            <a:endParaRPr lang="en-IN" dirty="0" smtClean="0"/>
          </a:p>
          <a:p>
            <a:pPr fontAlgn="base"/>
            <a:r>
              <a:rPr lang="en-IN" dirty="0" smtClean="0"/>
              <a:t>O – object</a:t>
            </a:r>
          </a:p>
          <a:p>
            <a:pPr fontAlgn="base"/>
            <a:r>
              <a:rPr lang="en-IN" dirty="0" smtClean="0"/>
              <a:t>S – string</a:t>
            </a:r>
          </a:p>
          <a:p>
            <a:pPr fontAlgn="base"/>
            <a:r>
              <a:rPr lang="en-IN" dirty="0" smtClean="0"/>
              <a:t>U – </a:t>
            </a:r>
            <a:r>
              <a:rPr lang="en-IN" dirty="0" err="1" smtClean="0"/>
              <a:t>unicode</a:t>
            </a:r>
            <a:r>
              <a:rPr lang="en-IN" dirty="0" smtClean="0"/>
              <a:t> string</a:t>
            </a:r>
          </a:p>
          <a:p>
            <a:pPr fontAlgn="base"/>
            <a:r>
              <a:rPr lang="en-IN" dirty="0" smtClean="0"/>
              <a:t>V – void</a:t>
            </a:r>
          </a:p>
          <a:p>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l="31399" t="30786" r="43881" b="16517"/>
          <a:stretch>
            <a:fillRect/>
          </a:stretch>
        </p:blipFill>
        <p:spPr bwMode="auto">
          <a:xfrm>
            <a:off x="2672862" y="1151895"/>
            <a:ext cx="4600135" cy="5513398"/>
          </a:xfrm>
          <a:prstGeom prst="rect">
            <a:avLst/>
          </a:prstGeom>
          <a:noFill/>
          <a:ln w="9525">
            <a:noFill/>
            <a:miter lim="800000"/>
            <a:headEnd/>
            <a:tailEnd/>
          </a:ln>
          <a:effectLst/>
        </p:spPr>
      </p:pic>
      <p:sp>
        <p:nvSpPr>
          <p:cNvPr id="5" name="TextBox 4"/>
          <p:cNvSpPr txBox="1"/>
          <p:nvPr/>
        </p:nvSpPr>
        <p:spPr>
          <a:xfrm>
            <a:off x="436098" y="436098"/>
            <a:ext cx="11422967" cy="830997"/>
          </a:xfrm>
          <a:prstGeom prst="rect">
            <a:avLst/>
          </a:prstGeom>
          <a:noFill/>
        </p:spPr>
        <p:txBody>
          <a:bodyPr wrap="square" rtlCol="0">
            <a:spAutoFit/>
          </a:bodyPr>
          <a:lstStyle/>
          <a:p>
            <a:r>
              <a:rPr lang="en-US" sz="2400" dirty="0" smtClean="0"/>
              <a:t>Multidimensional arrays can have each 1D section of values sorted in-place along an axis by passing the axis number to sort.</a:t>
            </a:r>
            <a:endParaRPr 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Unique and Other Set Logic</a:t>
            </a:r>
            <a:endParaRPr lang="en-US" dirty="0">
              <a:solidFill>
                <a:srgbClr val="FF0000"/>
              </a:solidFill>
            </a:endParaRPr>
          </a:p>
        </p:txBody>
      </p:sp>
      <p:sp>
        <p:nvSpPr>
          <p:cNvPr id="3" name="Content Placeholder 2"/>
          <p:cNvSpPr>
            <a:spLocks noGrp="1"/>
          </p:cNvSpPr>
          <p:nvPr>
            <p:ph idx="1"/>
          </p:nvPr>
        </p:nvSpPr>
        <p:spPr>
          <a:xfrm>
            <a:off x="838200" y="1561514"/>
            <a:ext cx="10515600" cy="4615449"/>
          </a:xfrm>
        </p:spPr>
        <p:txBody>
          <a:bodyPr/>
          <a:lstStyle/>
          <a:p>
            <a:r>
              <a:rPr lang="en-US" dirty="0" err="1" smtClean="0"/>
              <a:t>NumPy</a:t>
            </a:r>
            <a:r>
              <a:rPr lang="en-US" dirty="0" smtClean="0"/>
              <a:t> has some basic set operations for one-dimensional </a:t>
            </a:r>
            <a:r>
              <a:rPr lang="en-US" dirty="0" err="1" smtClean="0"/>
              <a:t>ndarrays</a:t>
            </a:r>
            <a:r>
              <a:rPr lang="en-US" dirty="0" smtClean="0"/>
              <a:t>. Probably the most commonly used one is </a:t>
            </a:r>
            <a:r>
              <a:rPr lang="en-US" dirty="0" err="1" smtClean="0"/>
              <a:t>np.unique</a:t>
            </a:r>
            <a:r>
              <a:rPr lang="en-US" dirty="0" smtClean="0"/>
              <a:t>, which returns the sorted unique values in an array:</a:t>
            </a:r>
            <a:endParaRPr lang="en-US" dirty="0"/>
          </a:p>
        </p:txBody>
      </p:sp>
      <p:pic>
        <p:nvPicPr>
          <p:cNvPr id="4" name="Picture 2"/>
          <p:cNvPicPr>
            <a:picLocks noChangeAspect="1" noChangeArrowheads="1"/>
          </p:cNvPicPr>
          <p:nvPr/>
        </p:nvPicPr>
        <p:blipFill>
          <a:blip r:embed="rId2"/>
          <a:srcRect l="31399" t="27876" r="16798" b="59839"/>
          <a:stretch>
            <a:fillRect/>
          </a:stretch>
        </p:blipFill>
        <p:spPr bwMode="auto">
          <a:xfrm>
            <a:off x="1026937" y="2982351"/>
            <a:ext cx="9073661" cy="1209821"/>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32340" t="33894" r="33061" b="46683"/>
          <a:stretch>
            <a:fillRect/>
          </a:stretch>
        </p:blipFill>
        <p:spPr bwMode="auto">
          <a:xfrm>
            <a:off x="1195338" y="4234377"/>
            <a:ext cx="6239923" cy="1969476"/>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Grp="1" noChangeAspect="1" noChangeArrowheads="1"/>
          </p:cNvPicPr>
          <p:nvPr>
            <p:ph idx="1"/>
          </p:nvPr>
        </p:nvPicPr>
        <p:blipFill>
          <a:blip r:embed="rId2"/>
          <a:srcRect l="31036" t="48891" r="17706" b="38501"/>
          <a:stretch>
            <a:fillRect/>
          </a:stretch>
        </p:blipFill>
        <p:spPr bwMode="auto">
          <a:xfrm>
            <a:off x="498861" y="1167618"/>
            <a:ext cx="10273743" cy="1420837"/>
          </a:xfrm>
          <a:prstGeom prst="rect">
            <a:avLst/>
          </a:prstGeom>
          <a:noFill/>
          <a:ln w="9525">
            <a:noFill/>
            <a:miter lim="800000"/>
            <a:headEnd/>
            <a:tailEnd/>
          </a:ln>
          <a:effectLst/>
        </p:spPr>
      </p:pic>
      <p:sp>
        <p:nvSpPr>
          <p:cNvPr id="8" name="TextBox 7"/>
          <p:cNvSpPr txBox="1"/>
          <p:nvPr/>
        </p:nvSpPr>
        <p:spPr>
          <a:xfrm>
            <a:off x="506437" y="703385"/>
            <a:ext cx="11422966" cy="461665"/>
          </a:xfrm>
          <a:prstGeom prst="rect">
            <a:avLst/>
          </a:prstGeom>
          <a:noFill/>
        </p:spPr>
        <p:txBody>
          <a:bodyPr wrap="square" rtlCol="0">
            <a:spAutoFit/>
          </a:bodyPr>
          <a:lstStyle/>
          <a:p>
            <a:r>
              <a:rPr lang="en-US" sz="2400" dirty="0" smtClean="0"/>
              <a:t>np.in1d, tests membership of the values in one array in another, returning a </a:t>
            </a:r>
            <a:r>
              <a:rPr lang="en-US" sz="2400" dirty="0" err="1" smtClean="0"/>
              <a:t>boolean</a:t>
            </a:r>
            <a:r>
              <a:rPr lang="en-US" sz="2400" dirty="0" smtClean="0"/>
              <a:t> array</a:t>
            </a:r>
            <a:endParaRPr lang="en-US" sz="2400" dirty="0"/>
          </a:p>
        </p:txBody>
      </p:sp>
      <p:pic>
        <p:nvPicPr>
          <p:cNvPr id="9221" name="Picture 5"/>
          <p:cNvPicPr>
            <a:picLocks noChangeAspect="1" noChangeArrowheads="1"/>
          </p:cNvPicPr>
          <p:nvPr/>
        </p:nvPicPr>
        <p:blipFill>
          <a:blip r:embed="rId3"/>
          <a:srcRect l="29313" t="28407" r="16735" b="42067"/>
          <a:stretch>
            <a:fillRect/>
          </a:stretch>
        </p:blipFill>
        <p:spPr bwMode="auto">
          <a:xfrm>
            <a:off x="597549" y="2799471"/>
            <a:ext cx="10150248" cy="3123027"/>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5373"/>
          </a:xfrm>
        </p:spPr>
        <p:txBody>
          <a:bodyPr/>
          <a:lstStyle/>
          <a:p>
            <a:r>
              <a:rPr lang="en-US" dirty="0" smtClean="0">
                <a:solidFill>
                  <a:srgbClr val="FF0000"/>
                </a:solidFill>
              </a:rPr>
              <a:t>File Input and Output with Arrays</a:t>
            </a:r>
            <a:endParaRPr lang="en-US" dirty="0">
              <a:solidFill>
                <a:srgbClr val="FF0000"/>
              </a:solidFill>
            </a:endParaRPr>
          </a:p>
        </p:txBody>
      </p:sp>
      <p:pic>
        <p:nvPicPr>
          <p:cNvPr id="10242" name="Picture 2"/>
          <p:cNvPicPr>
            <a:picLocks noGrp="1" noChangeAspect="1" noChangeArrowheads="1"/>
          </p:cNvPicPr>
          <p:nvPr>
            <p:ph idx="1"/>
          </p:nvPr>
        </p:nvPicPr>
        <p:blipFill>
          <a:blip r:embed="rId2"/>
          <a:srcRect l="32127" t="39515" r="44062" b="51756"/>
          <a:stretch>
            <a:fillRect/>
          </a:stretch>
        </p:blipFill>
        <p:spPr bwMode="auto">
          <a:xfrm>
            <a:off x="1266092" y="1947462"/>
            <a:ext cx="4783015" cy="985813"/>
          </a:xfrm>
          <a:prstGeom prst="rect">
            <a:avLst/>
          </a:prstGeom>
          <a:noFill/>
          <a:ln w="9525">
            <a:noFill/>
            <a:miter lim="800000"/>
            <a:headEnd/>
            <a:tailEnd/>
          </a:ln>
          <a:effectLst/>
        </p:spPr>
      </p:pic>
      <p:sp>
        <p:nvSpPr>
          <p:cNvPr id="5" name="TextBox 4"/>
          <p:cNvSpPr txBox="1"/>
          <p:nvPr/>
        </p:nvSpPr>
        <p:spPr>
          <a:xfrm>
            <a:off x="295422" y="1223890"/>
            <a:ext cx="11591779" cy="830997"/>
          </a:xfrm>
          <a:prstGeom prst="rect">
            <a:avLst/>
          </a:prstGeom>
          <a:noFill/>
        </p:spPr>
        <p:txBody>
          <a:bodyPr wrap="square" rtlCol="0">
            <a:spAutoFit/>
          </a:bodyPr>
          <a:lstStyle/>
          <a:p>
            <a:r>
              <a:rPr lang="en-US" sz="2400" dirty="0" err="1" smtClean="0"/>
              <a:t>np.save</a:t>
            </a:r>
            <a:r>
              <a:rPr lang="en-US" sz="2400" dirty="0" smtClean="0"/>
              <a:t> and </a:t>
            </a:r>
            <a:r>
              <a:rPr lang="en-US" sz="2400" dirty="0" err="1" smtClean="0"/>
              <a:t>np.load</a:t>
            </a:r>
            <a:r>
              <a:rPr lang="en-US" sz="2400" dirty="0" smtClean="0"/>
              <a:t> are the two workhorse functions for efficiently saving and loading array data on disk.</a:t>
            </a:r>
            <a:endParaRPr lang="en-US" sz="2400" dirty="0"/>
          </a:p>
        </p:txBody>
      </p:sp>
      <p:sp>
        <p:nvSpPr>
          <p:cNvPr id="6" name="TextBox 5"/>
          <p:cNvSpPr txBox="1"/>
          <p:nvPr/>
        </p:nvSpPr>
        <p:spPr>
          <a:xfrm>
            <a:off x="464234" y="3165232"/>
            <a:ext cx="11000935" cy="461665"/>
          </a:xfrm>
          <a:prstGeom prst="rect">
            <a:avLst/>
          </a:prstGeom>
          <a:noFill/>
        </p:spPr>
        <p:txBody>
          <a:bodyPr wrap="square" rtlCol="0">
            <a:spAutoFit/>
          </a:bodyPr>
          <a:lstStyle/>
          <a:p>
            <a:r>
              <a:rPr lang="en-US" sz="2400" dirty="0" smtClean="0"/>
              <a:t>The array on disk can then be loaded using </a:t>
            </a:r>
            <a:r>
              <a:rPr lang="en-US" sz="2400" dirty="0" err="1" smtClean="0"/>
              <a:t>np.load</a:t>
            </a:r>
            <a:endParaRPr lang="en-US" sz="2400" dirty="0"/>
          </a:p>
        </p:txBody>
      </p:sp>
      <p:pic>
        <p:nvPicPr>
          <p:cNvPr id="10243" name="Picture 3"/>
          <p:cNvPicPr>
            <a:picLocks noChangeAspect="1" noChangeArrowheads="1"/>
          </p:cNvPicPr>
          <p:nvPr/>
        </p:nvPicPr>
        <p:blipFill>
          <a:blip r:embed="rId3"/>
          <a:srcRect l="32124" t="31202" r="37386" b="62836"/>
          <a:stretch>
            <a:fillRect/>
          </a:stretch>
        </p:blipFill>
        <p:spPr bwMode="auto">
          <a:xfrm>
            <a:off x="635312" y="3643532"/>
            <a:ext cx="7166350" cy="787791"/>
          </a:xfrm>
          <a:prstGeom prst="rect">
            <a:avLst/>
          </a:prstGeom>
          <a:noFill/>
          <a:ln w="9525">
            <a:noFill/>
            <a:miter lim="800000"/>
            <a:headEnd/>
            <a:tailEnd/>
          </a:ln>
          <a:effectLst/>
        </p:spPr>
      </p:pic>
      <p:sp>
        <p:nvSpPr>
          <p:cNvPr id="8" name="TextBox 7"/>
          <p:cNvSpPr txBox="1"/>
          <p:nvPr/>
        </p:nvSpPr>
        <p:spPr>
          <a:xfrm>
            <a:off x="196947" y="4501662"/>
            <a:ext cx="11816861" cy="830997"/>
          </a:xfrm>
          <a:prstGeom prst="rect">
            <a:avLst/>
          </a:prstGeom>
          <a:noFill/>
        </p:spPr>
        <p:txBody>
          <a:bodyPr wrap="square" rtlCol="0">
            <a:spAutoFit/>
          </a:bodyPr>
          <a:lstStyle/>
          <a:p>
            <a:r>
              <a:rPr lang="en-US" sz="2400" dirty="0" smtClean="0"/>
              <a:t>We can save multiple arrays in a zip archive using </a:t>
            </a:r>
            <a:r>
              <a:rPr lang="en-US" sz="2400" dirty="0" err="1" smtClean="0"/>
              <a:t>np.savez</a:t>
            </a:r>
            <a:r>
              <a:rPr lang="en-US" sz="2400" dirty="0" smtClean="0"/>
              <a:t> and passing the arrays as keyword arguments:</a:t>
            </a:r>
            <a:endParaRPr lang="en-US" sz="2400" dirty="0"/>
          </a:p>
        </p:txBody>
      </p:sp>
      <p:sp>
        <p:nvSpPr>
          <p:cNvPr id="10" name="TextBox 9"/>
          <p:cNvSpPr txBox="1"/>
          <p:nvPr/>
        </p:nvSpPr>
        <p:spPr>
          <a:xfrm>
            <a:off x="1125415" y="5430129"/>
            <a:ext cx="9383151" cy="830997"/>
          </a:xfrm>
          <a:prstGeom prst="rect">
            <a:avLst/>
          </a:prstGeom>
          <a:noFill/>
        </p:spPr>
        <p:txBody>
          <a:bodyPr wrap="square" rtlCol="0">
            <a:spAutoFit/>
          </a:bodyPr>
          <a:lstStyle/>
          <a:p>
            <a:r>
              <a:rPr lang="en-US" sz="2400" dirty="0" smtClean="0"/>
              <a:t>In [186]: </a:t>
            </a:r>
            <a:r>
              <a:rPr lang="en-US" sz="2400" dirty="0" err="1" smtClean="0"/>
              <a:t>np.savez</a:t>
            </a:r>
            <a:r>
              <a:rPr lang="en-US" sz="2400" dirty="0" smtClean="0"/>
              <a:t>('array_archive.npz', a=</a:t>
            </a:r>
            <a:r>
              <a:rPr lang="en-US" sz="2400" dirty="0" err="1" smtClean="0"/>
              <a:t>arr</a:t>
            </a:r>
            <a:r>
              <a:rPr lang="en-US" sz="2400" dirty="0" smtClean="0"/>
              <a:t>, b=</a:t>
            </a:r>
            <a:r>
              <a:rPr lang="en-US" sz="2400" dirty="0" err="1" smtClean="0"/>
              <a:t>arr</a:t>
            </a:r>
            <a:r>
              <a:rPr lang="en-US" sz="2400" dirty="0" smtClean="0"/>
              <a:t>)</a:t>
            </a:r>
          </a:p>
          <a:p>
            <a:r>
              <a:rPr lang="en-US" sz="2400" dirty="0" smtClean="0"/>
              <a:t>In [187]: arch = </a:t>
            </a:r>
            <a:r>
              <a:rPr lang="en-US" sz="2400" dirty="0" err="1" smtClean="0"/>
              <a:t>np.load</a:t>
            </a:r>
            <a:r>
              <a:rPr lang="en-US" sz="2400" dirty="0" smtClean="0"/>
              <a:t>('array_archive.npz')</a:t>
            </a:r>
            <a:endParaRPr lang="en-US"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Saving and Loading Text Files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Loading text from files is a fairly standard task. </a:t>
            </a:r>
          </a:p>
          <a:p>
            <a:r>
              <a:rPr lang="en-US" dirty="0" smtClean="0"/>
              <a:t>The landscape of file reading and writing functions in Python can be a bit confusing for a newcomer, so we will focus mainly on the </a:t>
            </a:r>
            <a:r>
              <a:rPr lang="en-US" dirty="0" err="1" smtClean="0"/>
              <a:t>read_csv</a:t>
            </a:r>
            <a:r>
              <a:rPr lang="en-US" dirty="0" smtClean="0"/>
              <a:t> and </a:t>
            </a:r>
            <a:r>
              <a:rPr lang="en-US" dirty="0" err="1" smtClean="0"/>
              <a:t>read_table</a:t>
            </a:r>
            <a:r>
              <a:rPr lang="en-US" dirty="0" smtClean="0"/>
              <a:t> functions in pandas.</a:t>
            </a:r>
          </a:p>
          <a:p>
            <a:r>
              <a:rPr lang="en-US" dirty="0" err="1" smtClean="0"/>
              <a:t>NumPy</a:t>
            </a:r>
            <a:r>
              <a:rPr lang="en-US" dirty="0" smtClean="0"/>
              <a:t> arrays using </a:t>
            </a:r>
            <a:r>
              <a:rPr lang="en-US" dirty="0" err="1" smtClean="0"/>
              <a:t>np.loadtxt</a:t>
            </a:r>
            <a:r>
              <a:rPr lang="en-US" dirty="0" smtClean="0"/>
              <a:t> or the more specialized </a:t>
            </a:r>
            <a:r>
              <a:rPr lang="en-US" dirty="0" err="1" smtClean="0"/>
              <a:t>np.genfromtxt</a:t>
            </a:r>
            <a:r>
              <a:rPr lang="en-US" dirty="0" smtClean="0"/>
              <a:t>.</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l="29036" t="25290" r="30612" b="20720"/>
          <a:stretch>
            <a:fillRect/>
          </a:stretch>
        </p:blipFill>
        <p:spPr bwMode="auto">
          <a:xfrm>
            <a:off x="1055077" y="758769"/>
            <a:ext cx="6509046" cy="4896444"/>
          </a:xfrm>
          <a:prstGeom prst="rect">
            <a:avLst/>
          </a:prstGeom>
          <a:noFill/>
          <a:ln w="9525">
            <a:noFill/>
            <a:miter lim="800000"/>
            <a:headEnd/>
            <a:tailEnd/>
          </a:ln>
          <a:effectLst/>
        </p:spPr>
      </p:pic>
      <p:sp>
        <p:nvSpPr>
          <p:cNvPr id="5" name="TextBox 4"/>
          <p:cNvSpPr txBox="1"/>
          <p:nvPr/>
        </p:nvSpPr>
        <p:spPr>
          <a:xfrm>
            <a:off x="295422" y="393895"/>
            <a:ext cx="7652824" cy="461665"/>
          </a:xfrm>
          <a:prstGeom prst="rect">
            <a:avLst/>
          </a:prstGeom>
          <a:noFill/>
        </p:spPr>
        <p:txBody>
          <a:bodyPr wrap="square" rtlCol="0">
            <a:spAutoFit/>
          </a:bodyPr>
          <a:lstStyle/>
          <a:p>
            <a:r>
              <a:rPr lang="en-US" sz="2400" dirty="0" smtClean="0"/>
              <a:t>Take a simple case of a comma-separated file (CSV) like:</a:t>
            </a:r>
            <a:endParaRPr lang="en-US" sz="2400" dirty="0"/>
          </a:p>
        </p:txBody>
      </p:sp>
      <p:sp>
        <p:nvSpPr>
          <p:cNvPr id="6" name="TextBox 5"/>
          <p:cNvSpPr txBox="1"/>
          <p:nvPr/>
        </p:nvSpPr>
        <p:spPr>
          <a:xfrm>
            <a:off x="225083" y="5725552"/>
            <a:ext cx="11648049" cy="830997"/>
          </a:xfrm>
          <a:prstGeom prst="rect">
            <a:avLst/>
          </a:prstGeom>
          <a:noFill/>
        </p:spPr>
        <p:txBody>
          <a:bodyPr wrap="square" rtlCol="0">
            <a:spAutoFit/>
          </a:bodyPr>
          <a:lstStyle/>
          <a:p>
            <a:r>
              <a:rPr lang="en-US" sz="2400" dirty="0" err="1" smtClean="0"/>
              <a:t>np.savetxt</a:t>
            </a:r>
            <a:r>
              <a:rPr lang="en-US" sz="2400" dirty="0" smtClean="0"/>
              <a:t> performs the inverse operation: writing an array to a delimited text file.</a:t>
            </a:r>
          </a:p>
          <a:p>
            <a:r>
              <a:rPr lang="en-US" sz="2400" dirty="0" err="1" smtClean="0"/>
              <a:t>genfromtxt</a:t>
            </a:r>
            <a:r>
              <a:rPr lang="en-US" sz="2400" dirty="0" smtClean="0"/>
              <a:t> is similar to </a:t>
            </a:r>
            <a:r>
              <a:rPr lang="en-US" sz="2400" dirty="0" err="1" smtClean="0"/>
              <a:t>loadtxt</a:t>
            </a:r>
            <a:r>
              <a:rPr lang="en-US" sz="2400" dirty="0" smtClean="0"/>
              <a:t> but is geared for structured arrays and missing data handling;</a:t>
            </a:r>
            <a:endParaRPr 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Linear Algebra</a:t>
            </a:r>
            <a:endParaRPr lang="en-US" dirty="0">
              <a:solidFill>
                <a:srgbClr val="FF0000"/>
              </a:solidFill>
            </a:endParaRPr>
          </a:p>
        </p:txBody>
      </p:sp>
      <p:pic>
        <p:nvPicPr>
          <p:cNvPr id="12290" name="Picture 2"/>
          <p:cNvPicPr>
            <a:picLocks noGrp="1" noChangeAspect="1" noChangeArrowheads="1"/>
          </p:cNvPicPr>
          <p:nvPr>
            <p:ph idx="1"/>
          </p:nvPr>
        </p:nvPicPr>
        <p:blipFill>
          <a:blip r:embed="rId2"/>
          <a:srcRect l="31763" t="29816" r="34247" b="31712"/>
          <a:stretch>
            <a:fillRect/>
          </a:stretch>
        </p:blipFill>
        <p:spPr bwMode="auto">
          <a:xfrm>
            <a:off x="2419643" y="2410692"/>
            <a:ext cx="5767754" cy="3670388"/>
          </a:xfrm>
          <a:prstGeom prst="rect">
            <a:avLst/>
          </a:prstGeom>
          <a:noFill/>
          <a:ln w="9525">
            <a:noFill/>
            <a:miter lim="800000"/>
            <a:headEnd/>
            <a:tailEnd/>
          </a:ln>
          <a:effectLst/>
        </p:spPr>
      </p:pic>
      <p:sp>
        <p:nvSpPr>
          <p:cNvPr id="5" name="TextBox 4"/>
          <p:cNvSpPr txBox="1"/>
          <p:nvPr/>
        </p:nvSpPr>
        <p:spPr>
          <a:xfrm>
            <a:off x="281354" y="1533378"/>
            <a:ext cx="11310424" cy="830997"/>
          </a:xfrm>
          <a:prstGeom prst="rect">
            <a:avLst/>
          </a:prstGeom>
          <a:noFill/>
        </p:spPr>
        <p:txBody>
          <a:bodyPr wrap="square" rtlCol="0">
            <a:spAutoFit/>
          </a:bodyPr>
          <a:lstStyle/>
          <a:p>
            <a:r>
              <a:rPr lang="en-US" sz="2400" dirty="0" smtClean="0"/>
              <a:t>Linear algebra, like matrix multiplication, decompositions, determinants, and </a:t>
            </a:r>
            <a:r>
              <a:rPr lang="en-US" sz="2400" dirty="0" err="1" smtClean="0"/>
              <a:t>othe</a:t>
            </a:r>
            <a:r>
              <a:rPr lang="en-US" sz="2400" dirty="0" smtClean="0"/>
              <a:t> square matrix math, is an important part of any array library</a:t>
            </a:r>
            <a:endParaRPr lang="en-US" sz="2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l="29218" t="45011" r="12799" b="44644"/>
          <a:stretch>
            <a:fillRect/>
          </a:stretch>
        </p:blipFill>
        <p:spPr bwMode="auto">
          <a:xfrm>
            <a:off x="130219" y="520505"/>
            <a:ext cx="9055984" cy="1111347"/>
          </a:xfrm>
          <a:prstGeom prst="rect">
            <a:avLst/>
          </a:prstGeom>
          <a:noFill/>
          <a:ln w="9525">
            <a:noFill/>
            <a:miter lim="800000"/>
            <a:headEnd/>
            <a:tailEnd/>
          </a:ln>
          <a:effectLst/>
        </p:spPr>
      </p:pic>
      <p:sp>
        <p:nvSpPr>
          <p:cNvPr id="5" name="TextBox 4"/>
          <p:cNvSpPr txBox="1"/>
          <p:nvPr/>
        </p:nvSpPr>
        <p:spPr>
          <a:xfrm>
            <a:off x="351692" y="1941342"/>
            <a:ext cx="11591779" cy="830997"/>
          </a:xfrm>
          <a:prstGeom prst="rect">
            <a:avLst/>
          </a:prstGeom>
          <a:noFill/>
        </p:spPr>
        <p:txBody>
          <a:bodyPr wrap="square" rtlCol="0">
            <a:spAutoFit/>
          </a:bodyPr>
          <a:lstStyle/>
          <a:p>
            <a:r>
              <a:rPr lang="en-US" sz="2400" dirty="0" err="1" smtClean="0"/>
              <a:t>numpy.linalg</a:t>
            </a:r>
            <a:r>
              <a:rPr lang="en-US" sz="2400" dirty="0" smtClean="0"/>
              <a:t> has a standard set of matrix decompositions and things like inverse and determinant.</a:t>
            </a:r>
            <a:endParaRPr lang="en-US" sz="2400" dirty="0"/>
          </a:p>
        </p:txBody>
      </p:sp>
      <p:pic>
        <p:nvPicPr>
          <p:cNvPr id="13315" name="Picture 3"/>
          <p:cNvPicPr>
            <a:picLocks noChangeAspect="1" noChangeArrowheads="1"/>
          </p:cNvPicPr>
          <p:nvPr/>
        </p:nvPicPr>
        <p:blipFill>
          <a:blip r:embed="rId3"/>
          <a:srcRect l="32016" t="34856" r="33061" b="30336"/>
          <a:stretch>
            <a:fillRect/>
          </a:stretch>
        </p:blipFill>
        <p:spPr bwMode="auto">
          <a:xfrm>
            <a:off x="1702191" y="2897944"/>
            <a:ext cx="6485206" cy="3634126"/>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l="29763" t="30786" r="12981" b="16193"/>
          <a:stretch>
            <a:fillRect/>
          </a:stretch>
        </p:blipFill>
        <p:spPr bwMode="auto">
          <a:xfrm>
            <a:off x="1083212" y="1582995"/>
            <a:ext cx="9017391" cy="4694768"/>
          </a:xfrm>
          <a:prstGeom prst="rect">
            <a:avLst/>
          </a:prstGeom>
          <a:noFill/>
          <a:ln w="9525">
            <a:noFill/>
            <a:miter lim="800000"/>
            <a:headEnd/>
            <a:tailEnd/>
          </a:ln>
          <a:effectLst/>
        </p:spPr>
      </p:pic>
      <p:sp>
        <p:nvSpPr>
          <p:cNvPr id="5" name="TextBox 4"/>
          <p:cNvSpPr txBox="1"/>
          <p:nvPr/>
        </p:nvSpPr>
        <p:spPr>
          <a:xfrm>
            <a:off x="689317" y="928468"/>
            <a:ext cx="10691446" cy="461665"/>
          </a:xfrm>
          <a:prstGeom prst="rect">
            <a:avLst/>
          </a:prstGeom>
          <a:noFill/>
        </p:spPr>
        <p:txBody>
          <a:bodyPr wrap="square" rtlCol="0">
            <a:spAutoFit/>
          </a:bodyPr>
          <a:lstStyle/>
          <a:p>
            <a:r>
              <a:rPr lang="en-US" sz="2400" b="1" i="1" dirty="0" smtClean="0"/>
              <a:t>Commonly-used </a:t>
            </a:r>
            <a:r>
              <a:rPr lang="en-US" sz="2400" b="1" i="1" dirty="0" err="1" smtClean="0"/>
              <a:t>numpy.linalg</a:t>
            </a:r>
            <a:r>
              <a:rPr lang="en-US" sz="2400" b="1" i="1" dirty="0" smtClean="0"/>
              <a:t> functions</a:t>
            </a:r>
            <a:endParaRPr lang="en-US"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r>
              <a:rPr lang="en-IN" dirty="0" smtClean="0"/>
              <a:t> Scalar Data Types</a:t>
            </a:r>
            <a:br>
              <a:rPr lang="en-IN" dirty="0" smtClean="0"/>
            </a:br>
            <a:endParaRPr lang="en-IN" dirty="0"/>
          </a:p>
        </p:txBody>
      </p:sp>
      <p:sp>
        <p:nvSpPr>
          <p:cNvPr id="3" name="Content Placeholder 2"/>
          <p:cNvSpPr>
            <a:spLocks noGrp="1"/>
          </p:cNvSpPr>
          <p:nvPr>
            <p:ph idx="1"/>
          </p:nvPr>
        </p:nvSpPr>
        <p:spPr>
          <a:xfrm>
            <a:off x="838200" y="1083212"/>
            <a:ext cx="10515600" cy="5774788"/>
          </a:xfrm>
        </p:spPr>
        <p:txBody>
          <a:bodyPr>
            <a:normAutofit fontScale="77500" lnSpcReduction="20000"/>
          </a:bodyPr>
          <a:lstStyle/>
          <a:p>
            <a:pPr fontAlgn="base"/>
            <a:r>
              <a:rPr lang="en-IN" b="1" dirty="0" smtClean="0"/>
              <a:t>The following scalar data types are available in </a:t>
            </a:r>
            <a:r>
              <a:rPr lang="en-IN" b="1" dirty="0" err="1" smtClean="0"/>
              <a:t>NumPy</a:t>
            </a:r>
            <a:r>
              <a:rPr lang="en-IN" b="1" dirty="0" smtClean="0"/>
              <a:t>:</a:t>
            </a:r>
            <a:endParaRPr lang="en-IN" dirty="0" smtClean="0"/>
          </a:p>
          <a:p>
            <a:pPr fontAlgn="base"/>
            <a:r>
              <a:rPr lang="en-IN" dirty="0" smtClean="0"/>
              <a:t>1. </a:t>
            </a:r>
            <a:r>
              <a:rPr lang="en-IN" dirty="0" err="1" smtClean="0"/>
              <a:t>bool</a:t>
            </a:r>
            <a:r>
              <a:rPr lang="en-IN" dirty="0" smtClean="0"/>
              <a:t>_ – It is used to return Boolean true or false values.</a:t>
            </a:r>
            <a:br>
              <a:rPr lang="en-IN" dirty="0" smtClean="0"/>
            </a:br>
            <a:r>
              <a:rPr lang="en-IN" dirty="0" smtClean="0"/>
              <a:t>2. </a:t>
            </a:r>
            <a:r>
              <a:rPr lang="en-IN" dirty="0" err="1" smtClean="0"/>
              <a:t>int</a:t>
            </a:r>
            <a:r>
              <a:rPr lang="en-IN" dirty="0" smtClean="0"/>
              <a:t>_ – It is the default integer type (int64 or int32)</a:t>
            </a:r>
            <a:br>
              <a:rPr lang="en-IN" dirty="0" smtClean="0"/>
            </a:br>
            <a:r>
              <a:rPr lang="en-IN" dirty="0" smtClean="0"/>
              <a:t>3. </a:t>
            </a:r>
            <a:r>
              <a:rPr lang="en-IN" dirty="0" err="1" smtClean="0"/>
              <a:t>intc</a:t>
            </a:r>
            <a:r>
              <a:rPr lang="en-IN" dirty="0" smtClean="0"/>
              <a:t> – It is identical to the integer in C (int32 or int64)</a:t>
            </a:r>
            <a:br>
              <a:rPr lang="en-IN" dirty="0" smtClean="0"/>
            </a:br>
            <a:r>
              <a:rPr lang="en-IN" dirty="0" smtClean="0"/>
              <a:t>4. </a:t>
            </a:r>
            <a:r>
              <a:rPr lang="en-IN" dirty="0" err="1" smtClean="0"/>
              <a:t>intp</a:t>
            </a:r>
            <a:r>
              <a:rPr lang="en-IN" dirty="0" smtClean="0"/>
              <a:t> – It is the integer value used for indexing</a:t>
            </a:r>
            <a:br>
              <a:rPr lang="en-IN" dirty="0" smtClean="0"/>
            </a:br>
            <a:r>
              <a:rPr lang="en-IN" dirty="0" smtClean="0"/>
              <a:t>5. int8 – It is for assigning 8-bit integer value (-128 to 127)</a:t>
            </a:r>
            <a:br>
              <a:rPr lang="en-IN" dirty="0" smtClean="0"/>
            </a:br>
            <a:r>
              <a:rPr lang="en-IN" dirty="0" smtClean="0"/>
              <a:t>6. int16 – It is for assigning 16-bit integer value (-32768 to 32767)</a:t>
            </a:r>
            <a:br>
              <a:rPr lang="en-IN" dirty="0" smtClean="0"/>
            </a:br>
            <a:r>
              <a:rPr lang="en-IN" dirty="0" smtClean="0"/>
              <a:t>7. int32 – It is for assigning 32-bit integer value (-2147483648 to 2147483647)</a:t>
            </a:r>
            <a:br>
              <a:rPr lang="en-IN" dirty="0" smtClean="0"/>
            </a:br>
            <a:r>
              <a:rPr lang="en-IN" dirty="0" smtClean="0"/>
              <a:t>8. int32 – It is for assigning 64-bit integer value (-9223372036854775808 to 9223372036854775807)</a:t>
            </a:r>
            <a:br>
              <a:rPr lang="en-IN" dirty="0" smtClean="0"/>
            </a:br>
            <a:r>
              <a:rPr lang="en-IN" dirty="0" smtClean="0"/>
              <a:t>9. uint8 – It is for assigning unsigned 8-bit integer value (0 to 255)</a:t>
            </a:r>
            <a:br>
              <a:rPr lang="en-IN" dirty="0" smtClean="0"/>
            </a:br>
            <a:r>
              <a:rPr lang="en-IN" dirty="0" smtClean="0"/>
              <a:t>10. uint16 – It is for assigning unsigned 16-bit integer value (0 to 65535)</a:t>
            </a:r>
            <a:br>
              <a:rPr lang="en-IN" dirty="0" smtClean="0"/>
            </a:br>
            <a:r>
              <a:rPr lang="en-IN" dirty="0" smtClean="0"/>
              <a:t>11. uint32 – It is for assigning unsigned 32-bit integer value (0 to 4294967295)</a:t>
            </a:r>
            <a:br>
              <a:rPr lang="en-IN" dirty="0" smtClean="0"/>
            </a:br>
            <a:r>
              <a:rPr lang="en-IN" dirty="0" smtClean="0"/>
              <a:t>12. uint64 – It is for assigning unsigned 64-bit integer value (0 to 18446744073709551615)</a:t>
            </a:r>
            <a:br>
              <a:rPr lang="en-IN" dirty="0" smtClean="0"/>
            </a:br>
            <a:r>
              <a:rPr lang="en-IN" dirty="0" smtClean="0"/>
              <a:t>13. float_ – It is to assign float values.</a:t>
            </a:r>
            <a:br>
              <a:rPr lang="en-IN" dirty="0" smtClean="0"/>
            </a:br>
            <a:r>
              <a:rPr lang="en-IN" dirty="0" smtClean="0"/>
              <a:t>14. float16 – It is for half precision float values.</a:t>
            </a:r>
            <a:br>
              <a:rPr lang="en-IN" dirty="0" smtClean="0"/>
            </a:br>
            <a:r>
              <a:rPr lang="en-IN" dirty="0" smtClean="0"/>
              <a:t>15. float32 – It is for single-precision float values.</a:t>
            </a:r>
            <a:br>
              <a:rPr lang="en-IN" dirty="0" smtClean="0"/>
            </a:br>
            <a:r>
              <a:rPr lang="en-IN" dirty="0" smtClean="0"/>
              <a:t>16. float64 – It is for double-precision float values.</a:t>
            </a:r>
            <a:br>
              <a:rPr lang="en-IN" dirty="0" smtClean="0"/>
            </a:br>
            <a:r>
              <a:rPr lang="en-IN" dirty="0" smtClean="0"/>
              <a:t>17. complex_ – It is to assign complex values.</a:t>
            </a:r>
            <a:br>
              <a:rPr lang="en-IN" dirty="0" smtClean="0"/>
            </a:br>
            <a:r>
              <a:rPr lang="en-IN" dirty="0" smtClean="0"/>
              <a:t>18. complex64 – It is to represent two 32-bit float complex values (real and imaginary)</a:t>
            </a:r>
            <a:br>
              <a:rPr lang="en-IN" dirty="0" smtClean="0"/>
            </a:br>
            <a:r>
              <a:rPr lang="en-IN" dirty="0" smtClean="0"/>
              <a:t>19</a:t>
            </a:r>
            <a:r>
              <a:rPr lang="en-IN" b="1" dirty="0" smtClean="0"/>
              <a:t>.</a:t>
            </a:r>
            <a:r>
              <a:rPr lang="en-IN" dirty="0" smtClean="0"/>
              <a:t> complex128 – It is to represent two 64-bit float complex values (real and imaginary)</a:t>
            </a: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974</TotalTime>
  <Words>2924</Words>
  <Application>Microsoft Office PowerPoint</Application>
  <PresentationFormat>Custom</PresentationFormat>
  <Paragraphs>346</Paragraphs>
  <Slides>88</Slides>
  <Notes>0</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Slide 1</vt:lpstr>
      <vt:lpstr>Introduction</vt:lpstr>
      <vt:lpstr>Numpy Applications </vt:lpstr>
      <vt:lpstr>Contd..</vt:lpstr>
      <vt:lpstr>Numpy Array Applications</vt:lpstr>
      <vt:lpstr>NumPy Data Types – Object and Parameters </vt:lpstr>
      <vt:lpstr>Data Types in Python </vt:lpstr>
      <vt:lpstr>NumPy Built-in Data Types </vt:lpstr>
      <vt:lpstr>Numpy Scalar Data Types </vt:lpstr>
      <vt:lpstr>NumPy Dataype Object </vt:lpstr>
      <vt:lpstr>Ex:</vt:lpstr>
      <vt:lpstr>Ex:</vt:lpstr>
      <vt:lpstr>NumPy Array Operations and Methods The most important feature of NumPy is the homogeneous high-performance n-dimensional array object. Data manipulation in Python is nearly equivalent to the manipulation of NumPy arrays.</vt:lpstr>
      <vt:lpstr>Numpy Array Basics </vt:lpstr>
      <vt:lpstr>NumPy Array Creation </vt:lpstr>
      <vt:lpstr>Using the NumPy functions </vt:lpstr>
      <vt:lpstr>Contd..</vt:lpstr>
      <vt:lpstr>Using other library functions </vt:lpstr>
      <vt:lpstr>NumPy Basic Array Operations </vt:lpstr>
      <vt:lpstr>Checking Array Dimensions in NumPy </vt:lpstr>
      <vt:lpstr>Higher Dimensional Arrays in NumPy </vt:lpstr>
      <vt:lpstr>Slide 22</vt:lpstr>
      <vt:lpstr>Slide 23</vt:lpstr>
      <vt:lpstr>The NumPy ndarray: A Multidimensional Array Object</vt:lpstr>
      <vt:lpstr>Slide 25</vt:lpstr>
      <vt:lpstr>The N-dimensional array (ndarray) </vt:lpstr>
      <vt:lpstr>Slide 27</vt:lpstr>
      <vt:lpstr>we have explored 2D array in Numpy in Python.</vt:lpstr>
      <vt:lpstr>Slide 29</vt:lpstr>
      <vt:lpstr>arr = np.array([2,4,6], dtype='int32')  print(arr)     o/p:</vt:lpstr>
      <vt:lpstr>Slide 31</vt:lpstr>
      <vt:lpstr>Initializing different types of an array </vt:lpstr>
      <vt:lpstr>Slide 33</vt:lpstr>
      <vt:lpstr>Matrix operation for 2D matrix </vt:lpstr>
      <vt:lpstr>Slide 35</vt:lpstr>
      <vt:lpstr>Slide 36</vt:lpstr>
      <vt:lpstr>Example1:A 2-dimensional array of size 2 x 3, composed of 4-byte integer elements:</vt:lpstr>
      <vt:lpstr>For example slicing can produce views of the array:</vt:lpstr>
      <vt:lpstr>Constructing arrays </vt:lpstr>
      <vt:lpstr>Creating ndarrays</vt:lpstr>
      <vt:lpstr>Slide 41</vt:lpstr>
      <vt:lpstr>Slide 42</vt:lpstr>
      <vt:lpstr>Data Types for ndarrays</vt:lpstr>
      <vt:lpstr>Slide 44</vt:lpstr>
      <vt:lpstr>Slide 45</vt:lpstr>
      <vt:lpstr>Operations between Arrays and Scalars</vt:lpstr>
      <vt:lpstr>Basic Indexing and Slicing</vt:lpstr>
      <vt:lpstr>Slide 48</vt:lpstr>
      <vt:lpstr>Slide 49</vt:lpstr>
      <vt:lpstr>Slide 50</vt:lpstr>
      <vt:lpstr>Slide 51</vt:lpstr>
      <vt:lpstr>Slide 52</vt:lpstr>
      <vt:lpstr>Boolean Indexing</vt:lpstr>
      <vt:lpstr>Slide 54</vt:lpstr>
      <vt:lpstr>Slide 55</vt:lpstr>
      <vt:lpstr>Slide 56</vt:lpstr>
      <vt:lpstr>Slide 57</vt:lpstr>
      <vt:lpstr>Slide 58</vt:lpstr>
      <vt:lpstr>Fancy Indexing</vt:lpstr>
      <vt:lpstr>Slide 60</vt:lpstr>
      <vt:lpstr>Slide 61</vt:lpstr>
      <vt:lpstr>Transposing Arrays and Swapping Axes</vt:lpstr>
      <vt:lpstr>Slide 63</vt:lpstr>
      <vt:lpstr>Slide 64</vt:lpstr>
      <vt:lpstr>Universal Functions: Fast Element-wise Array Functions</vt:lpstr>
      <vt:lpstr>Slide 66</vt:lpstr>
      <vt:lpstr>Slide 67</vt:lpstr>
      <vt:lpstr>Slide 68</vt:lpstr>
      <vt:lpstr>Data Processing Using Arrays</vt:lpstr>
      <vt:lpstr>Slide 70</vt:lpstr>
      <vt:lpstr>Slide 71</vt:lpstr>
      <vt:lpstr>Slide 72</vt:lpstr>
      <vt:lpstr>Slide 73</vt:lpstr>
      <vt:lpstr>Slide 74</vt:lpstr>
      <vt:lpstr>Mathematical and Statistical Methods</vt:lpstr>
      <vt:lpstr>Slide 76</vt:lpstr>
      <vt:lpstr>Slide 77</vt:lpstr>
      <vt:lpstr>Methods for Boolean Arrays</vt:lpstr>
      <vt:lpstr>Sorting</vt:lpstr>
      <vt:lpstr>Slide 80</vt:lpstr>
      <vt:lpstr>Unique and Other Set Logic</vt:lpstr>
      <vt:lpstr>Slide 82</vt:lpstr>
      <vt:lpstr>File Input and Output with Arrays</vt:lpstr>
      <vt:lpstr>Saving and Loading Text Files</vt:lpstr>
      <vt:lpstr>Slide 85</vt:lpstr>
      <vt:lpstr>Linear Algebra</vt:lpstr>
      <vt:lpstr>Slide 87</vt:lpstr>
      <vt:lpstr>Slide 88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dc:creator>
  <cp:lastModifiedBy>exam2</cp:lastModifiedBy>
  <cp:revision>96</cp:revision>
  <dcterms:created xsi:type="dcterms:W3CDTF">2022-11-03T23:59:18Z</dcterms:created>
  <dcterms:modified xsi:type="dcterms:W3CDTF">2022-11-28T10:26:48Z</dcterms:modified>
</cp:coreProperties>
</file>